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C8C95-1328-491E-B821-97D3CEEF3C9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EAC2B-A64F-40D9-88F8-5A35F87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With a budget you can reach financial goals and control what you spend your money on.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PERSONAL BUDGETING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A student budget could address aspects such as savings, post-secondary savings, charitable donations, planned spending, and mad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12.6, </a:t>
            </a:r>
            <a:r>
              <a:rPr lang="en-US" altLang="en-US" sz="900" b="1" dirty="0" smtClean="0"/>
              <a:t>“</a:t>
            </a:r>
            <a:r>
              <a:rPr lang="en-US" altLang="en-US" sz="900" b="1" dirty="0" smtClean="0">
                <a:latin typeface="Arial" charset="0"/>
              </a:rPr>
              <a:t>Budgeting Your Allowance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, on page 381.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Start getting into the habit of budgeting early in life to develop planning skills that will enable you to reach your financial goals throughout your lifetime.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Setting Personal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Families can prepare budgets together that set goals that are important to everyone.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With a budget you can reach financial goals and control what you spend your money on.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PERSONAL BUDGETING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 student budget could address aspects such as savings, post-secondary savings, charitable donations, planned spending, and mad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12.6,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Budgeting Your Allowance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381.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Start getting into the habit of budgeting early in life to develop planning skills that will enable you to reach your financial goals throughout your lifetime.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Setting Personal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Families can prepare budgets together that set goals that are important to everyone.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Preparing a Personal Budget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1</a:t>
            </a:r>
            <a:r>
              <a:rPr lang="en-US" altLang="en-US" sz="900" smtClean="0">
                <a:latin typeface="Arial" charset="0"/>
              </a:rPr>
              <a:t>: Calculate the amount of income you expect to earn or receive.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2</a:t>
            </a:r>
            <a:r>
              <a:rPr lang="en-US" altLang="en-US" sz="900" smtClean="0">
                <a:latin typeface="Arial" charset="0"/>
              </a:rPr>
              <a:t>: Determine the two types of expenses: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Fixed expenses</a:t>
            </a:r>
            <a:r>
              <a:rPr lang="en-US" altLang="en-US" sz="900" smtClean="0">
                <a:latin typeface="Arial" charset="0"/>
              </a:rPr>
              <a:t> occur on a regular basis and usually cannot be adjusted.</a:t>
            </a:r>
          </a:p>
          <a:p>
            <a:pPr lvl="2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Savings, usually about 10% of of income, should be saved.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Variable expenses</a:t>
            </a:r>
            <a:r>
              <a:rPr lang="en-US" altLang="en-US" sz="900" smtClean="0">
                <a:latin typeface="Arial" charset="0"/>
              </a:rPr>
              <a:t> differ from one month to the next.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3</a:t>
            </a:r>
            <a:r>
              <a:rPr lang="en-US" altLang="en-US" sz="900" smtClean="0">
                <a:latin typeface="Arial" charset="0"/>
              </a:rPr>
              <a:t>: Calculate the amount of money left over.  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This money can be added to savings or can be added to discretionary income.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The goal of a personal budget is to have all income allocated and not to have any leftover.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Reviewing your budget can help you compare expected and actual spending and to see if you are buying on impulse.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If you are spending too much, expenses will have to be decreased or income increased.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Goals may have to be re-evaluated and time-lines adjusted.</a:t>
            </a:r>
          </a:p>
          <a:p>
            <a:pPr defTabSz="914400" eaLnBrk="1" hangingPunct="1"/>
            <a:endParaRPr lang="en-US" altLang="en-US" sz="900" smtClean="0">
              <a:latin typeface="Arial" charset="0"/>
            </a:endParaRPr>
          </a:p>
          <a:p>
            <a:pPr defTabSz="914400" eaLnBrk="1" hangingPunct="1">
              <a:buFontTx/>
              <a:buChar char="•"/>
            </a:pPr>
            <a:endParaRPr lang="en-US" altLang="en-US" sz="9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owner spends money to make money, wage earner makes money to spend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budgeting and planning are tools for creating profit and growth, not simply cutting back on expenses.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Spending in a business is good as it helps increase sales in an effort to increase profit.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TYPES OF BUSINESS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Revenue</a:t>
            </a:r>
            <a:r>
              <a:rPr lang="en-US" altLang="en-US" sz="900" smtClean="0">
                <a:latin typeface="Arial" charset="0"/>
              </a:rPr>
              <a:t> is the money a business receives from products and/or services it sells or from investments.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Gross income</a:t>
            </a:r>
            <a:r>
              <a:rPr lang="en-US" altLang="en-US" sz="900" smtClean="0">
                <a:latin typeface="Arial" charset="0"/>
              </a:rPr>
              <a:t> is the total amount of money received by the business minus the cost of goods sold.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Net income</a:t>
            </a:r>
            <a:r>
              <a:rPr lang="en-US" altLang="en-US" sz="900" smtClean="0">
                <a:latin typeface="Arial" charset="0"/>
              </a:rPr>
              <a:t> is gross income minus the business expenses.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BUDGETING FOR A BUSINESS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All Interconnected budgets are needed for projects, departments, and divisions.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created by top management, budgets should receive input for all organizational levels.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 </a:t>
            </a:r>
            <a:r>
              <a:rPr lang="en-US" altLang="en-US" sz="900" b="1" smtClean="0">
                <a:latin typeface="Arial" charset="0"/>
              </a:rPr>
              <a:t>start-up budget</a:t>
            </a:r>
            <a:r>
              <a:rPr lang="en-US" altLang="en-US" sz="900" smtClean="0">
                <a:latin typeface="Arial" charset="0"/>
              </a:rPr>
              <a:t> shows the money needed to open a business.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underestimated, start-up budgets need enough capital to last more than a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Operating budgets</a:t>
            </a:r>
            <a:r>
              <a:rPr lang="en-US" altLang="en-US" sz="900" smtClean="0">
                <a:latin typeface="Arial" charset="0"/>
              </a:rPr>
              <a:t> are done monthly, yearly, or per project.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Sets out ongoing revenues and expenses for the business.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12.9,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Before Starting a Business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387.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SETTING BUSINESS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Goals could be for business aspects such as launching a new product, expanding internationally, increasing research and development, or closing a division.</a:t>
            </a:r>
            <a:endParaRPr lang="en-US" altLang="en-US" sz="900" b="1" smtClean="0">
              <a:latin typeface="Arial" charset="0"/>
            </a:endParaRPr>
          </a:p>
          <a:p>
            <a:pPr defTabSz="914400" eaLnBrk="1" hangingPunct="1"/>
            <a:endParaRPr lang="en-US" altLang="en-US" sz="900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owner spends money to make money, wage earner makes money to spend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budgeting and planning are tools for creating profit and growth, not simply cutting back on expenses.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Spending in a business is good as it helps increase sales in an effort to increase profit.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TYPES OF BUSINESS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Revenue</a:t>
            </a:r>
            <a:r>
              <a:rPr lang="en-US" altLang="en-US" sz="900" smtClean="0">
                <a:latin typeface="Arial" charset="0"/>
              </a:rPr>
              <a:t> is the money a business receives from products and/or services it sells or from investments.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Gross income</a:t>
            </a:r>
            <a:r>
              <a:rPr lang="en-US" altLang="en-US" sz="900" smtClean="0">
                <a:latin typeface="Arial" charset="0"/>
              </a:rPr>
              <a:t> is the total amount of money received by the business minus the cost of goods sold.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Net income</a:t>
            </a:r>
            <a:r>
              <a:rPr lang="en-US" altLang="en-US" sz="900" smtClean="0">
                <a:latin typeface="Arial" charset="0"/>
              </a:rPr>
              <a:t> is gross income minus the business expenses.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BUDGETING FOR A BUSINESS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All Interconnected budgets are needed for projects, departments, and divisions.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created by top management, budgets should receive input for all organizational levels.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 </a:t>
            </a:r>
            <a:r>
              <a:rPr lang="en-US" altLang="en-US" sz="900" b="1" smtClean="0">
                <a:latin typeface="Arial" charset="0"/>
              </a:rPr>
              <a:t>start-up budget</a:t>
            </a:r>
            <a:r>
              <a:rPr lang="en-US" altLang="en-US" sz="900" smtClean="0">
                <a:latin typeface="Arial" charset="0"/>
              </a:rPr>
              <a:t> shows the money needed to open a business.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underestimated, start-up budgets need enough capital to last more than a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Operating budgets</a:t>
            </a:r>
            <a:r>
              <a:rPr lang="en-US" altLang="en-US" sz="900" smtClean="0">
                <a:latin typeface="Arial" charset="0"/>
              </a:rPr>
              <a:t> are done monthly, yearly, or per project.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Sets out ongoing revenues and expenses for the business.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12.9,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Before Starting a Business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387.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SETTING BUSINESS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Goals could be for business aspects such as launching a new product, expanding internationally, increasing research and development, or closing a division.</a:t>
            </a:r>
            <a:endParaRPr lang="en-US" altLang="en-US" sz="900" b="1" smtClean="0">
              <a:latin typeface="Arial" charset="0"/>
            </a:endParaRPr>
          </a:p>
          <a:p>
            <a:pPr defTabSz="914400" eaLnBrk="1" hangingPunct="1"/>
            <a:endParaRPr lang="en-US" altLang="en-US" sz="900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PREPARING A BUSINESS BUDGET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The steps in preparing a business budget are similar to those of preparing a personal budget.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1</a:t>
            </a:r>
            <a:r>
              <a:rPr lang="en-US" altLang="en-US" sz="900" smtClean="0">
                <a:latin typeface="Arial" charset="0"/>
              </a:rPr>
              <a:t>: Calculate the amount of business income expected; this is total revenue.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2</a:t>
            </a:r>
            <a:r>
              <a:rPr lang="en-US" altLang="en-US" sz="900" smtClean="0">
                <a:latin typeface="Arial" charset="0"/>
              </a:rPr>
              <a:t>: Calculate all business expenses; these include fixed and variable expenses.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Examples of fixed expenses are rent, salaries for full-time employees, and property insurance.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Examples of variable expenses are part-time workers, cost of goods sold, utilities, advertising, and bank charges.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3</a:t>
            </a:r>
            <a:r>
              <a:rPr lang="en-US" altLang="en-US" sz="900" smtClean="0">
                <a:latin typeface="Arial" charset="0"/>
              </a:rPr>
              <a:t>: Determine the amount of money left, also known as net income.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budgets should have income left over because this is the business</a:t>
            </a:r>
            <a:r>
              <a:rPr lang="en-US" altLang="en-US" sz="900" smtClean="0"/>
              <a:t>’</a:t>
            </a:r>
            <a:r>
              <a:rPr lang="en-US" altLang="en-US" sz="900" smtClean="0">
                <a:latin typeface="Arial" charset="0"/>
              </a:rPr>
              <a:t>s profits.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4</a:t>
            </a:r>
            <a:r>
              <a:rPr lang="en-US" altLang="en-US" sz="900" smtClean="0">
                <a:latin typeface="Arial" charset="0"/>
              </a:rPr>
              <a:t>: Review the budget to compare actual spending with expected or projected spending.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If a business is spending more than it earns, expenses need to be adjusted or an increase in income has to be realized.</a:t>
            </a:r>
          </a:p>
          <a:p>
            <a:pPr lvl="2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Income can be increased by increasing sales, raising prices, advertising more, or the introduction of new product lines.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316EF0-D4A5-4069-A7D4-0214CD8FF7D2}" type="datetime1">
              <a:rPr lang="en-US"/>
              <a:pPr>
                <a:defRPr/>
              </a:pPr>
              <a:t>4/18/2017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EF5FA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C31941-5561-4E21-A5B4-A3E6417486B1}" type="slidenum">
              <a:rPr lang="en-US">
                <a:solidFill>
                  <a:srgbClr val="DEF5F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77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FF8A-7EDC-4CAE-BDF0-BF5615F714E6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A908-AF5A-4F9B-8CBD-D69EC054D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3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D1FC-0862-4BE1-8A7C-C139A7CCBDF0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B38A5-3E0A-4F4B-AE7B-B6A6870B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206D-D30A-44DA-84F5-5AB99C85E888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CD1E-8D0E-4744-ABD6-E8F317FC3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3F826-64C0-424E-B34C-2DE8E700B5B5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33FE-C951-45CA-8DE1-DCE7D242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2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52F1-50BF-4DE7-823C-B2646E6EF650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B91792-288C-4277-9122-EF419A789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11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501EF0-DEA0-4383-B826-459ACEFB19E1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7A2303-A552-458F-8977-C3C2D1A1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8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8355FF-7C38-4BDD-A222-36A66AD36F64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377BAA-B747-4C3B-85E0-1A6ED107C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B0305-A6DE-4F1C-9186-9346F79CB09E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8807-C936-4567-B657-713BB843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A528-D703-4279-8BDD-4EB37C216080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746CE5-33E1-416C-A24C-7746D2488D8D}" type="slidenum">
              <a:rPr lang="en-US">
                <a:solidFill>
                  <a:srgbClr val="46464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1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7688-444B-4E9A-BD24-D3B8B9600A43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62BB-34EE-44F9-B827-C0193B24A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572493-2726-4C05-9D20-1C70E4355DE4}" type="datetime1">
              <a:rPr lang="en-US">
                <a:solidFill>
                  <a:srgbClr val="464646"/>
                </a:solidFill>
              </a:rPr>
              <a:pPr>
                <a:defRPr/>
              </a:pPr>
              <a:t>4/18/2017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F6F7109-463C-4DDE-9863-55F461F5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47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A5DE7-882B-4564-A41F-D1DB08FC1839}" type="datetime1">
              <a:rPr lang="en-US">
                <a:solidFill>
                  <a:srgbClr val="464646"/>
                </a:solidFill>
                <a:latin typeface="Arial" charset="0"/>
                <a:ea typeface="ＭＳ Ｐゴシック" pitchFamily="-4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4/18/2017</a:t>
            </a:fld>
            <a:endParaRPr lang="en-US">
              <a:solidFill>
                <a:srgbClr val="464646"/>
              </a:solidFill>
              <a:latin typeface="Arial" charset="0"/>
              <a:ea typeface="ＭＳ Ｐゴシック" pitchFamily="-48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64646"/>
              </a:solidFill>
              <a:latin typeface="Arial" charset="0"/>
              <a:ea typeface="ＭＳ Ｐゴシック" pitchFamily="-48" charset="-128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1FB9A9-AA9C-4B3F-AA02-756DA48B8AC3}" type="slidenum">
              <a:rPr lang="en-US">
                <a:latin typeface="Arial" charset="0"/>
                <a:ea typeface="ＭＳ Ｐゴシック" pitchFamily="-4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23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12 – Income </a:t>
            </a:r>
            <a:r>
              <a:rPr lang="en-US" dirty="0" err="1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Budgeting </a:t>
            </a:r>
            <a:endParaRPr lang="en-CA" altLang="en-US" dirty="0"/>
          </a:p>
        </p:txBody>
      </p:sp>
      <p:sp>
        <p:nvSpPr>
          <p:cNvPr id="25603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2700" dirty="0"/>
              <a:t>P</a:t>
            </a:r>
            <a:r>
              <a:rPr lang="en-US" altLang="en-US" sz="2700" dirty="0" smtClean="0"/>
              <a:t>lan for </a:t>
            </a:r>
            <a:r>
              <a:rPr lang="en-US" altLang="en-US" sz="2700" b="1" dirty="0" smtClean="0"/>
              <a:t>smart</a:t>
            </a:r>
            <a:r>
              <a:rPr lang="en-US" altLang="en-US" sz="2700" dirty="0" smtClean="0"/>
              <a:t> spending and savings based on one’s income and expenses.</a:t>
            </a: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200" dirty="0" smtClean="0"/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Personal Budgeting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daily, weekly, and even monthly. 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Many people believe budgeting is too difficult, or it will limit their enjoyment of life. 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L</a:t>
            </a:r>
            <a:r>
              <a:rPr lang="en-US" altLang="en-US" sz="2400" dirty="0" smtClean="0"/>
              <a:t>earning to budget can actually help find money for the things you really want or need.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3895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Budgeting - Setting Personal Goals</a:t>
            </a:r>
            <a:endParaRPr lang="en-CA" altLang="en-US" dirty="0"/>
          </a:p>
        </p:txBody>
      </p:sp>
      <p:sp>
        <p:nvSpPr>
          <p:cNvPr id="2662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2700" dirty="0" smtClean="0"/>
              <a:t>Setting up a personal financial plan requires establishing </a:t>
            </a:r>
            <a:r>
              <a:rPr lang="en-US" altLang="en-US" sz="2700" b="1" dirty="0" smtClean="0"/>
              <a:t>realistic</a:t>
            </a:r>
            <a:r>
              <a:rPr lang="en-US" altLang="en-US" sz="2700" dirty="0" smtClean="0"/>
              <a:t> and </a:t>
            </a:r>
            <a:r>
              <a:rPr lang="en-US" altLang="en-US" sz="2700" b="1" dirty="0" smtClean="0"/>
              <a:t>achievable</a:t>
            </a:r>
            <a:r>
              <a:rPr lang="en-US" altLang="en-US" sz="2700" dirty="0" smtClean="0"/>
              <a:t> short- and long-term goals.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altLang="en-US" sz="2700" dirty="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2700" dirty="0" smtClean="0"/>
              <a:t>Most people need to set aside specific minimum monthly amounts to achieve long-term financial goals.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CA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05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en-US" dirty="0"/>
              <a:t>Preparing a Personal Budget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04800" y="1752600"/>
          <a:ext cx="3962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4" imgW="4401164" imgH="3801006" progId="Paint.Picture">
                  <p:embed/>
                </p:oleObj>
              </mc:Choice>
              <mc:Fallback>
                <p:oleObj name="Bitmap Image" r:id="rId4" imgW="4401164" imgH="38010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3962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495800" y="5715000"/>
            <a:ext cx="4267200" cy="457200"/>
          </a:xfrm>
          <a:prstGeom prst="wedgeRectCallout">
            <a:avLst>
              <a:gd name="adj1" fmla="val -56694"/>
              <a:gd name="adj2" fmla="val -11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3</a:t>
            </a:r>
            <a:r>
              <a:rPr lang="en-US" altLang="en-US" sz="2000">
                <a:solidFill>
                  <a:prstClr val="black"/>
                </a:solidFill>
              </a:rPr>
              <a:t>: Calculate amount left over.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427538" y="4581525"/>
            <a:ext cx="4392612" cy="719138"/>
          </a:xfrm>
          <a:prstGeom prst="wedgeRectCallout">
            <a:avLst>
              <a:gd name="adj1" fmla="val -55963"/>
              <a:gd name="adj2" fmla="val 6954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r>
              <a:rPr lang="en-US" altLang="en-US" sz="2000" b="1">
                <a:solidFill>
                  <a:prstClr val="black"/>
                </a:solidFill>
              </a:rPr>
              <a:t> Estimate variable expenses</a:t>
            </a:r>
            <a:r>
              <a:rPr lang="en-US" altLang="en-US" sz="2000">
                <a:solidFill>
                  <a:prstClr val="black"/>
                </a:solidFill>
              </a:rPr>
              <a:t> 	 that change monthly.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500563" y="3644900"/>
            <a:ext cx="4397375" cy="720725"/>
          </a:xfrm>
          <a:prstGeom prst="wedgeRectCallout">
            <a:avLst>
              <a:gd name="adj1" fmla="val -57690"/>
              <a:gd name="adj2" fmla="val -1211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r>
              <a:rPr lang="en-US" altLang="en-US" sz="2000">
                <a:solidFill>
                  <a:prstClr val="black"/>
                </a:solidFill>
              </a:rPr>
              <a:t>Include regularly occurring </a:t>
            </a:r>
            <a:r>
              <a:rPr lang="en-US" altLang="en-US" sz="2000" b="1">
                <a:solidFill>
                  <a:prstClr val="black"/>
                </a:solidFill>
              </a:rPr>
              <a:t>fixed   expenses</a:t>
            </a:r>
            <a:r>
              <a:rPr lang="en-US" altLang="en-US" sz="2000">
                <a:solidFill>
                  <a:prstClr val="black"/>
                </a:solidFill>
              </a:rPr>
              <a:t>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495800" y="2971800"/>
            <a:ext cx="4343400" cy="457200"/>
          </a:xfrm>
          <a:prstGeom prst="wedgeRectCallout">
            <a:avLst>
              <a:gd name="adj1" fmla="val -86731"/>
              <a:gd name="adj2" fmla="val 93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2</a:t>
            </a:r>
            <a:r>
              <a:rPr lang="en-US" altLang="en-US" sz="2000">
                <a:solidFill>
                  <a:prstClr val="black"/>
                </a:solidFill>
              </a:rPr>
              <a:t>: Calculate expenses.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4500563" y="1989138"/>
            <a:ext cx="4343400" cy="792162"/>
          </a:xfrm>
          <a:prstGeom prst="wedgeRectCallout">
            <a:avLst>
              <a:gd name="adj1" fmla="val -71819"/>
              <a:gd name="adj2" fmla="val -33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1</a:t>
            </a:r>
            <a:r>
              <a:rPr lang="en-US" altLang="en-US" sz="2000">
                <a:solidFill>
                  <a:prstClr val="black"/>
                </a:solidFill>
              </a:rPr>
              <a:t>: Calculate the amount of expected income.</a:t>
            </a:r>
            <a:endParaRPr lang="en-CA" altLang="en-US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Managing Money for Business Use</a:t>
            </a:r>
            <a:endParaRPr lang="en-CA" altLang="en-US" sz="4000" dirty="0"/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Types of Business Income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revenue</a:t>
            </a:r>
            <a:r>
              <a:rPr lang="en-US" altLang="en-US" sz="2400" dirty="0" smtClean="0"/>
              <a:t>, </a:t>
            </a:r>
            <a:r>
              <a:rPr lang="en-US" altLang="en-US" sz="2400" b="1" dirty="0" smtClean="0"/>
              <a:t>gross income</a:t>
            </a:r>
            <a:r>
              <a:rPr lang="en-US" altLang="en-US" sz="2400" dirty="0" smtClean="0"/>
              <a:t>, and </a:t>
            </a:r>
            <a:r>
              <a:rPr lang="en-US" altLang="en-US" sz="2400" b="1" dirty="0" smtClean="0"/>
              <a:t>net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income.</a:t>
            </a:r>
          </a:p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Budgeting for a Business</a:t>
            </a:r>
            <a:endParaRPr lang="en-CA" altLang="en-US" sz="2800" b="1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Business success is determined by its ability to stay within a budget.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T</a:t>
            </a:r>
            <a:r>
              <a:rPr lang="en-US" altLang="en-US" sz="2400" dirty="0" smtClean="0"/>
              <a:t>wo types of business budgets </a:t>
            </a:r>
            <a:endParaRPr lang="en-US" altLang="en-US" sz="2400" dirty="0"/>
          </a:p>
          <a:p>
            <a:pPr marL="1074737" lvl="2" indent="-342900">
              <a:buFont typeface="Wingdings" panose="05000000000000000000" pitchFamily="2" charset="2"/>
              <a:buChar char="§"/>
            </a:pPr>
            <a:r>
              <a:rPr lang="en-US" altLang="en-US" sz="2100" b="1" dirty="0" smtClean="0"/>
              <a:t>start-up</a:t>
            </a:r>
            <a:r>
              <a:rPr lang="en-US" altLang="en-US" sz="2100" dirty="0" smtClean="0"/>
              <a:t> </a:t>
            </a:r>
            <a:r>
              <a:rPr lang="en-US" altLang="en-US" sz="2100" b="1" dirty="0" smtClean="0"/>
              <a:t>budgets</a:t>
            </a:r>
            <a:r>
              <a:rPr lang="en-US" altLang="en-US" sz="2100" dirty="0" smtClean="0"/>
              <a:t> and </a:t>
            </a:r>
            <a:r>
              <a:rPr lang="en-US" altLang="en-US" sz="2100" b="1" dirty="0" smtClean="0"/>
              <a:t>operating budgets</a:t>
            </a: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5994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Managing Money for Business Use</a:t>
            </a:r>
            <a:endParaRPr lang="en-CA" altLang="en-US" dirty="0"/>
          </a:p>
        </p:txBody>
      </p:sp>
      <p:sp>
        <p:nvSpPr>
          <p:cNvPr id="2969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Setting Business Goals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Managers set company goals that are measurable and specific.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Budgets often involve a variety of different departments (production, marketing, HR, finances </a:t>
            </a:r>
            <a:r>
              <a:rPr lang="en-US" altLang="en-US" sz="2400" dirty="0" err="1" smtClean="0"/>
              <a:t>etc</a:t>
            </a:r>
            <a:r>
              <a:rPr lang="en-US" altLang="en-US" sz="2400" dirty="0" smtClean="0"/>
              <a:t>) </a:t>
            </a:r>
            <a:endParaRPr lang="en-CA" altLang="en-US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42900" indent="-342900"/>
            <a:r>
              <a:rPr lang="en-US" altLang="en-US" dirty="0"/>
              <a:t>Preparing a Business Budget</a:t>
            </a: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304800" y="1905000"/>
          <a:ext cx="4038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Bitmap Image" r:id="rId4" imgW="4619048" imgH="4001058" progId="Paint.Picture">
                  <p:embed/>
                </p:oleObj>
              </mc:Choice>
              <mc:Fallback>
                <p:oleObj name="Bitmap Image" r:id="rId4" imgW="4619048" imgH="400105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40386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5181600" y="2133600"/>
            <a:ext cx="3581400" cy="762000"/>
          </a:xfrm>
          <a:prstGeom prst="wedgeRectCallout">
            <a:avLst>
              <a:gd name="adj1" fmla="val -73051"/>
              <a:gd name="adj2" fmla="val -43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1</a:t>
            </a:r>
            <a:r>
              <a:rPr lang="en-US" altLang="en-US" sz="2000">
                <a:solidFill>
                  <a:prstClr val="black"/>
                </a:solidFill>
              </a:rPr>
              <a:t>: Calculate amount of business income expected.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5292725" y="3284538"/>
            <a:ext cx="3505200" cy="838200"/>
          </a:xfrm>
          <a:prstGeom prst="wedgeRectCallout">
            <a:avLst>
              <a:gd name="adj1" fmla="val -100588"/>
              <a:gd name="adj2" fmla="val 14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2</a:t>
            </a:r>
            <a:r>
              <a:rPr lang="en-US" altLang="en-US" sz="2000">
                <a:solidFill>
                  <a:prstClr val="black"/>
                </a:solidFill>
              </a:rPr>
              <a:t>: Calculate expenses, including fixed and variable.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5219700" y="4437063"/>
            <a:ext cx="3562350" cy="576262"/>
          </a:xfrm>
          <a:prstGeom prst="wedgeRectCallout">
            <a:avLst>
              <a:gd name="adj1" fmla="val -76157"/>
              <a:gd name="adj2" fmla="val 152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3</a:t>
            </a:r>
            <a:r>
              <a:rPr lang="en-US" altLang="en-US" sz="2000">
                <a:solidFill>
                  <a:prstClr val="black"/>
                </a:solidFill>
              </a:rPr>
              <a:t>: Calculate amount left.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30727" name="AutoShape 8"/>
          <p:cNvSpPr>
            <a:spLocks noChangeArrowheads="1"/>
          </p:cNvSpPr>
          <p:nvPr/>
        </p:nvSpPr>
        <p:spPr bwMode="auto">
          <a:xfrm>
            <a:off x="5292725" y="5661025"/>
            <a:ext cx="3505200" cy="533400"/>
          </a:xfrm>
          <a:prstGeom prst="wedgeRectCallout">
            <a:avLst>
              <a:gd name="adj1" fmla="val -125046"/>
              <a:gd name="adj2" fmla="val 4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4</a:t>
            </a:r>
            <a:r>
              <a:rPr lang="en-US" altLang="en-US" sz="2000">
                <a:solidFill>
                  <a:prstClr val="black"/>
                </a:solidFill>
              </a:rPr>
              <a:t>: Review budget.</a:t>
            </a:r>
            <a:endParaRPr lang="en-CA" altLang="en-US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1252</Words>
  <Application>Microsoft Office PowerPoint</Application>
  <PresentationFormat>On-screen Show (4:3)</PresentationFormat>
  <Paragraphs>113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Median</vt:lpstr>
      <vt:lpstr>Bitmap Image</vt:lpstr>
      <vt:lpstr>Ch. 12 – Income MAnagement</vt:lpstr>
      <vt:lpstr>Budgeting </vt:lpstr>
      <vt:lpstr>Budgeting - Setting Personal Goals</vt:lpstr>
      <vt:lpstr>Preparing a Personal Budget</vt:lpstr>
      <vt:lpstr>Managing Money for Business Use</vt:lpstr>
      <vt:lpstr>Managing Money for Business Use</vt:lpstr>
      <vt:lpstr>Preparing a Business 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</dc:title>
  <dc:creator>User</dc:creator>
  <cp:lastModifiedBy>Brian</cp:lastModifiedBy>
  <cp:revision>5</cp:revision>
  <dcterms:created xsi:type="dcterms:W3CDTF">2015-05-22T02:20:17Z</dcterms:created>
  <dcterms:modified xsi:type="dcterms:W3CDTF">2017-04-18T13:54:46Z</dcterms:modified>
</cp:coreProperties>
</file>