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63" r:id="rId3"/>
    <p:sldId id="265" r:id="rId4"/>
    <p:sldId id="257" r:id="rId5"/>
    <p:sldId id="258" r:id="rId6"/>
    <p:sldId id="259" r:id="rId7"/>
    <p:sldId id="260" r:id="rId8"/>
    <p:sldId id="261" r:id="rId9"/>
    <p:sldId id="266" r:id="rId10"/>
    <p:sldId id="267" r:id="rId11"/>
    <p:sldId id="268" r:id="rId12"/>
    <p:sldId id="269"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45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E5C3AD-0609-4053-9E87-1A5D94E9E5F6}" type="datetimeFigureOut">
              <a:rPr lang="en-CA" smtClean="0"/>
              <a:t>2016-11-02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EFD185-F47B-4221-9442-FD45A81AA12D}" type="slidenum">
              <a:rPr lang="en-CA" smtClean="0"/>
              <a:t>‹#›</a:t>
            </a:fld>
            <a:endParaRPr lang="en-CA"/>
          </a:p>
        </p:txBody>
      </p:sp>
    </p:spTree>
    <p:extLst>
      <p:ext uri="{BB962C8B-B14F-4D97-AF65-F5344CB8AC3E}">
        <p14:creationId xmlns:p14="http://schemas.microsoft.com/office/powerpoint/2010/main" val="30291785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5731997-B6A5-4A93-9EEB-FEBBA6A6E072}" type="slidenum">
              <a:rPr lang="en-US" altLang="en-US" sz="1200" smtClean="0"/>
              <a:pPr eaLnBrk="1" hangingPunct="1"/>
              <a:t>2</a:t>
            </a:fld>
            <a:endParaRPr lang="en-US" altLang="en-US" sz="1200"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BCB53C7-153A-4062-A2C0-6070E9437222}" type="slidenum">
              <a:rPr lang="en-US" altLang="en-US" sz="1200" smtClean="0"/>
              <a:pPr eaLnBrk="1" hangingPunct="1"/>
              <a:t>3</a:t>
            </a:fld>
            <a:endParaRPr lang="en-US" altLang="en-US" sz="1200"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372EF3C-EDCC-49A3-AB89-D62F661855FB}" type="slidenum">
              <a:rPr lang="en-US" altLang="en-US" sz="1200" smtClean="0"/>
              <a:pPr eaLnBrk="1" hangingPunct="1"/>
              <a:t>9</a:t>
            </a:fld>
            <a:endParaRPr lang="en-US" altLang="en-US" sz="1200"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D37F51C-BE78-45CD-B752-15ABB8A027E1}" type="slidenum">
              <a:rPr lang="en-US" altLang="en-US" sz="1200" smtClean="0"/>
              <a:pPr eaLnBrk="1" hangingPunct="1"/>
              <a:t>10</a:t>
            </a:fld>
            <a:endParaRPr lang="en-US" altLang="en-US" sz="1200"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78568C1-B13C-4EEF-B4C2-BE0B09FA64E8}" type="slidenum">
              <a:rPr lang="en-US" altLang="en-US" sz="1200" smtClean="0"/>
              <a:pPr eaLnBrk="1" hangingPunct="1"/>
              <a:t>11</a:t>
            </a:fld>
            <a:endParaRPr lang="en-US" altLang="en-US" sz="1200" smtClean="0"/>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4FD85A5-6980-4AD6-AE43-CE52EC83BC29}" type="slidenum">
              <a:rPr lang="en-US" altLang="en-US" sz="1200" smtClean="0"/>
              <a:pPr eaLnBrk="1" hangingPunct="1"/>
              <a:t>12</a:t>
            </a:fld>
            <a:endParaRPr lang="en-US" altLang="en-US" sz="1200" smtClean="0"/>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7100879-429A-4C6F-A5CC-6A905F861C5B}" type="slidenum">
              <a:rPr lang="en-US" altLang="en-US" sz="1200" smtClean="0"/>
              <a:pPr eaLnBrk="1" hangingPunct="1"/>
              <a:t>13</a:t>
            </a:fld>
            <a:endParaRPr lang="en-US" altLang="en-US" sz="1200" smtClean="0"/>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78F42CB-EBEA-4F12-96DA-72AA48D28C15}" type="datetimeFigureOut">
              <a:rPr lang="en-CA" smtClean="0"/>
              <a:t>2016-11-02</a:t>
            </a:fld>
            <a:endParaRPr lang="en-C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C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CBB42AF-FFD8-47B4-A170-6FB424E1285E}"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78F42CB-EBEA-4F12-96DA-72AA48D28C15}" type="datetimeFigureOut">
              <a:rPr lang="en-CA" smtClean="0"/>
              <a:t>2016-11-02</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7CBB42AF-FFD8-47B4-A170-6FB424E1285E}"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78F42CB-EBEA-4F12-96DA-72AA48D28C15}" type="datetimeFigureOut">
              <a:rPr lang="en-CA" smtClean="0"/>
              <a:t>2016-11-02</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7CBB42AF-FFD8-47B4-A170-6FB424E1285E}" type="slidenum">
              <a:rPr lang="en-CA" smtClean="0"/>
              <a:t>‹#›</a:t>
            </a:fld>
            <a:endParaRPr lang="en-C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87E7054-A821-4598-B2FD-09B77645D68C}" type="slidenum">
              <a:rPr lang="en-US"/>
              <a:pPr>
                <a:defRPr/>
              </a:pPr>
              <a:t>‹#›</a:t>
            </a:fld>
            <a:endParaRPr lang="en-US"/>
          </a:p>
        </p:txBody>
      </p:sp>
    </p:spTree>
    <p:extLst>
      <p:ext uri="{BB962C8B-B14F-4D97-AF65-F5344CB8AC3E}">
        <p14:creationId xmlns:p14="http://schemas.microsoft.com/office/powerpoint/2010/main" val="3657272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78F42CB-EBEA-4F12-96DA-72AA48D28C15}" type="datetimeFigureOut">
              <a:rPr lang="en-CA" smtClean="0"/>
              <a:t>2016-11-02</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7CBB42AF-FFD8-47B4-A170-6FB424E1285E}" type="slidenum">
              <a:rPr lang="en-CA" smtClean="0"/>
              <a:t>‹#›</a:t>
            </a:fld>
            <a:endParaRPr lang="en-C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78F42CB-EBEA-4F12-96DA-72AA48D28C15}" type="datetimeFigureOut">
              <a:rPr lang="en-CA" smtClean="0"/>
              <a:t>2016-11-02</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7CBB42AF-FFD8-47B4-A170-6FB424E1285E}" type="slidenum">
              <a:rPr lang="en-CA" smtClean="0"/>
              <a:t>‹#›</a:t>
            </a:fld>
            <a:endParaRPr lang="en-C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78F42CB-EBEA-4F12-96DA-72AA48D28C15}" type="datetimeFigureOut">
              <a:rPr lang="en-CA" smtClean="0"/>
              <a:t>2016-11-02</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7CBB42AF-FFD8-47B4-A170-6FB424E1285E}" type="slidenum">
              <a:rPr lang="en-CA" smtClean="0"/>
              <a:t>‹#›</a:t>
            </a:fld>
            <a:endParaRPr lang="en-C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78F42CB-EBEA-4F12-96DA-72AA48D28C15}" type="datetimeFigureOut">
              <a:rPr lang="en-CA" smtClean="0"/>
              <a:t>2016-11-02</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9" name="Slide Number Placeholder 8"/>
          <p:cNvSpPr>
            <a:spLocks noGrp="1"/>
          </p:cNvSpPr>
          <p:nvPr>
            <p:ph type="sldNum" sz="quarter" idx="12"/>
          </p:nvPr>
        </p:nvSpPr>
        <p:spPr/>
        <p:txBody>
          <a:bodyPr/>
          <a:lstStyle>
            <a:extLst/>
          </a:lstStyle>
          <a:p>
            <a:fld id="{7CBB42AF-FFD8-47B4-A170-6FB424E1285E}"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78F42CB-EBEA-4F12-96DA-72AA48D28C15}" type="datetimeFigureOut">
              <a:rPr lang="en-CA" smtClean="0"/>
              <a:t>2016-11-02</a:t>
            </a:fld>
            <a:endParaRPr lang="en-CA"/>
          </a:p>
        </p:txBody>
      </p:sp>
      <p:sp>
        <p:nvSpPr>
          <p:cNvPr id="4" name="Footer Placeholder 3"/>
          <p:cNvSpPr>
            <a:spLocks noGrp="1"/>
          </p:cNvSpPr>
          <p:nvPr>
            <p:ph type="ftr" sz="quarter" idx="11"/>
          </p:nvPr>
        </p:nvSpPr>
        <p:spPr/>
        <p:txBody>
          <a:bodyPr/>
          <a:lstStyle>
            <a:extLst/>
          </a:lstStyle>
          <a:p>
            <a:endParaRPr lang="en-CA"/>
          </a:p>
        </p:txBody>
      </p:sp>
      <p:sp>
        <p:nvSpPr>
          <p:cNvPr id="5" name="Slide Number Placeholder 4"/>
          <p:cNvSpPr>
            <a:spLocks noGrp="1"/>
          </p:cNvSpPr>
          <p:nvPr>
            <p:ph type="sldNum" sz="quarter" idx="12"/>
          </p:nvPr>
        </p:nvSpPr>
        <p:spPr/>
        <p:txBody>
          <a:bodyPr/>
          <a:lstStyle>
            <a:extLst/>
          </a:lstStyle>
          <a:p>
            <a:fld id="{7CBB42AF-FFD8-47B4-A170-6FB424E1285E}" type="slidenum">
              <a:rPr lang="en-CA" smtClean="0"/>
              <a:t>‹#›</a:t>
            </a:fld>
            <a:endParaRPr lang="en-C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78F42CB-EBEA-4F12-96DA-72AA48D28C15}" type="datetimeFigureOut">
              <a:rPr lang="en-CA" smtClean="0"/>
              <a:t>2016-11-02</a:t>
            </a:fld>
            <a:endParaRPr lang="en-CA"/>
          </a:p>
        </p:txBody>
      </p:sp>
      <p:sp>
        <p:nvSpPr>
          <p:cNvPr id="3" name="Footer Placeholder 2"/>
          <p:cNvSpPr>
            <a:spLocks noGrp="1"/>
          </p:cNvSpPr>
          <p:nvPr>
            <p:ph type="ftr" sz="quarter" idx="11"/>
          </p:nvPr>
        </p:nvSpPr>
        <p:spPr/>
        <p:txBody>
          <a:bodyPr/>
          <a:lstStyle>
            <a:extLst/>
          </a:lstStyle>
          <a:p>
            <a:endParaRPr lang="en-CA"/>
          </a:p>
        </p:txBody>
      </p:sp>
      <p:sp>
        <p:nvSpPr>
          <p:cNvPr id="4" name="Slide Number Placeholder 3"/>
          <p:cNvSpPr>
            <a:spLocks noGrp="1"/>
          </p:cNvSpPr>
          <p:nvPr>
            <p:ph type="sldNum" sz="quarter" idx="12"/>
          </p:nvPr>
        </p:nvSpPr>
        <p:spPr/>
        <p:txBody>
          <a:bodyPr/>
          <a:lstStyle>
            <a:extLst/>
          </a:lstStyle>
          <a:p>
            <a:fld id="{7CBB42AF-FFD8-47B4-A170-6FB424E1285E}"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78F42CB-EBEA-4F12-96DA-72AA48D28C15}" type="datetimeFigureOut">
              <a:rPr lang="en-CA" smtClean="0"/>
              <a:t>2016-11-02</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7CBB42AF-FFD8-47B4-A170-6FB424E1285E}"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78F42CB-EBEA-4F12-96DA-72AA48D28C15}" type="datetimeFigureOut">
              <a:rPr lang="en-CA" smtClean="0"/>
              <a:t>2016-11-02</a:t>
            </a:fld>
            <a:endParaRPr lang="en-C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C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CBB42AF-FFD8-47B4-A170-6FB424E1285E}" type="slidenum">
              <a:rPr lang="en-CA" smtClean="0"/>
              <a:t>‹#›</a:t>
            </a:fld>
            <a:endParaRPr lang="en-C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78F42CB-EBEA-4F12-96DA-72AA48D28C15}" type="datetimeFigureOut">
              <a:rPr lang="en-CA" smtClean="0"/>
              <a:t>2016-11-02</a:t>
            </a:fld>
            <a:endParaRPr lang="en-C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C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CBB42AF-FFD8-47B4-A170-6FB424E1285E}"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4.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6.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tags" Target="../tags/tag2.xml"/><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Accounting For cash</a:t>
            </a:r>
            <a:br>
              <a:rPr lang="en-CA" dirty="0" smtClean="0"/>
            </a:br>
            <a:r>
              <a:rPr lang="en-CA" dirty="0" smtClean="0"/>
              <a:t>Chapter 9 </a:t>
            </a:r>
            <a:endParaRPr lang="en-CA" dirty="0"/>
          </a:p>
        </p:txBody>
      </p:sp>
      <p:sp>
        <p:nvSpPr>
          <p:cNvPr id="3" name="Subtitle 2"/>
          <p:cNvSpPr>
            <a:spLocks noGrp="1"/>
          </p:cNvSpPr>
          <p:nvPr>
            <p:ph type="subTitle" idx="1"/>
          </p:nvPr>
        </p:nvSpPr>
        <p:spPr/>
        <p:txBody>
          <a:bodyPr/>
          <a:lstStyle/>
          <a:p>
            <a:r>
              <a:rPr lang="en-CA" dirty="0" smtClean="0"/>
              <a:t>Mr. Singh </a:t>
            </a:r>
          </a:p>
          <a:p>
            <a:r>
              <a:rPr lang="en-CA" dirty="0" smtClean="0"/>
              <a:t>BAF3M</a:t>
            </a:r>
            <a:endParaRPr lang="en-CA" dirty="0"/>
          </a:p>
        </p:txBody>
      </p:sp>
    </p:spTree>
    <p:extLst>
      <p:ext uri="{BB962C8B-B14F-4D97-AF65-F5344CB8AC3E}">
        <p14:creationId xmlns:p14="http://schemas.microsoft.com/office/powerpoint/2010/main" val="20326772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152400"/>
            <a:ext cx="7772400" cy="685800"/>
          </a:xfrm>
          <a:noFill/>
        </p:spPr>
        <p:txBody>
          <a:bodyPr>
            <a:normAutofit fontScale="90000"/>
          </a:bodyPr>
          <a:lstStyle/>
          <a:p>
            <a:pPr eaLnBrk="1" hangingPunct="1"/>
            <a:r>
              <a:rPr lang="en-US" altLang="en-US" sz="3800" smtClean="0">
                <a:solidFill>
                  <a:srgbClr val="990000"/>
                </a:solidFill>
              </a:rPr>
              <a:t>Replenishing Petty Cash:  An Example</a:t>
            </a:r>
          </a:p>
        </p:txBody>
      </p:sp>
      <p:sp>
        <p:nvSpPr>
          <p:cNvPr id="11267" name="Text Box 3"/>
          <p:cNvSpPr txBox="1">
            <a:spLocks noChangeArrowheads="1"/>
          </p:cNvSpPr>
          <p:nvPr/>
        </p:nvSpPr>
        <p:spPr bwMode="auto">
          <a:xfrm>
            <a:off x="685800" y="2133600"/>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endParaRPr lang="en-US" altLang="en-US"/>
          </a:p>
        </p:txBody>
      </p:sp>
      <p:sp>
        <p:nvSpPr>
          <p:cNvPr id="11268" name="Text Box 5"/>
          <p:cNvSpPr txBox="1">
            <a:spLocks noChangeArrowheads="1"/>
          </p:cNvSpPr>
          <p:nvPr/>
        </p:nvSpPr>
        <p:spPr bwMode="auto">
          <a:xfrm>
            <a:off x="1981200" y="2514600"/>
            <a:ext cx="434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endParaRPr lang="en-US" altLang="en-US"/>
          </a:p>
        </p:txBody>
      </p:sp>
      <p:grpSp>
        <p:nvGrpSpPr>
          <p:cNvPr id="11269" name="Group 58"/>
          <p:cNvGrpSpPr>
            <a:grpSpLocks/>
          </p:cNvGrpSpPr>
          <p:nvPr/>
        </p:nvGrpSpPr>
        <p:grpSpPr bwMode="auto">
          <a:xfrm>
            <a:off x="685800" y="1981200"/>
            <a:ext cx="2057400" cy="2057400"/>
            <a:chOff x="432" y="1200"/>
            <a:chExt cx="1296" cy="1296"/>
          </a:xfrm>
        </p:grpSpPr>
        <p:pic>
          <p:nvPicPr>
            <p:cNvPr id="11292" name="Picture 20" descr="Cash box."/>
            <p:cNvPicPr>
              <a:picLocks noChangeAspect="1" noChangeArrowheads="1"/>
            </p:cNvPicPr>
            <p:nvPr/>
          </p:nvPicPr>
          <p:blipFill>
            <a:blip r:embed="rId4">
              <a:grayscl/>
              <a:extLst>
                <a:ext uri="{28A0092B-C50C-407E-A947-70E740481C1C}">
                  <a14:useLocalDpi xmlns:a14="http://schemas.microsoft.com/office/drawing/2010/main" val="0"/>
                </a:ext>
              </a:extLst>
            </a:blip>
            <a:srcRect/>
            <a:stretch>
              <a:fillRect/>
            </a:stretch>
          </p:blipFill>
          <p:spPr bwMode="auto">
            <a:xfrm>
              <a:off x="432" y="1200"/>
              <a:ext cx="1296" cy="1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93" name="Text Box 21"/>
            <p:cNvSpPr txBox="1">
              <a:spLocks noChangeArrowheads="1"/>
            </p:cNvSpPr>
            <p:nvPr/>
          </p:nvSpPr>
          <p:spPr bwMode="auto">
            <a:xfrm>
              <a:off x="863" y="1872"/>
              <a:ext cx="431" cy="2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altLang="en-US"/>
                <a:t>$18</a:t>
              </a:r>
            </a:p>
          </p:txBody>
        </p:sp>
      </p:grpSp>
      <p:grpSp>
        <p:nvGrpSpPr>
          <p:cNvPr id="11270" name="Group 42"/>
          <p:cNvGrpSpPr>
            <a:grpSpLocks/>
          </p:cNvGrpSpPr>
          <p:nvPr/>
        </p:nvGrpSpPr>
        <p:grpSpPr bwMode="auto">
          <a:xfrm>
            <a:off x="3429000" y="838200"/>
            <a:ext cx="2895600" cy="4572000"/>
            <a:chOff x="1872" y="912"/>
            <a:chExt cx="1920" cy="3053"/>
          </a:xfrm>
        </p:grpSpPr>
        <p:sp>
          <p:nvSpPr>
            <p:cNvPr id="67620" name="Rectangle 36"/>
            <p:cNvSpPr>
              <a:spLocks noChangeArrowheads="1"/>
            </p:cNvSpPr>
            <p:nvPr/>
          </p:nvSpPr>
          <p:spPr bwMode="auto">
            <a:xfrm>
              <a:off x="2016" y="2112"/>
              <a:ext cx="1584" cy="605"/>
            </a:xfrm>
            <a:prstGeom prst="rect">
              <a:avLst/>
            </a:prstGeom>
            <a:solidFill>
              <a:srgbClr val="FFCC99"/>
            </a:solidFill>
            <a:ln w="9525">
              <a:solidFill>
                <a:schemeClr val="tx1"/>
              </a:solidFill>
              <a:miter lim="800000"/>
              <a:headEnd/>
              <a:tailEnd/>
            </a:ln>
            <a:effectLst>
              <a:outerShdw dist="107763" dir="2700000" algn="ctr" rotWithShape="0">
                <a:srgbClr val="996633">
                  <a:alpha val="50000"/>
                </a:srgbClr>
              </a:outerShdw>
            </a:effectLst>
          </p:spPr>
          <p:txBody>
            <a:bodyPr wrap="none" anchor="ctr"/>
            <a:lstStyle/>
            <a:p>
              <a:pPr>
                <a:defRPr/>
              </a:pPr>
              <a:r>
                <a:rPr lang="en-US" sz="1800" b="1" dirty="0">
                  <a:solidFill>
                    <a:schemeClr val="bg2"/>
                  </a:solidFill>
                </a:rPr>
                <a:t>Petty Cash Voucher</a:t>
              </a:r>
            </a:p>
            <a:p>
              <a:pPr>
                <a:defRPr/>
              </a:pPr>
              <a:r>
                <a:rPr lang="en-US" sz="1800" dirty="0">
                  <a:solidFill>
                    <a:schemeClr val="bg2"/>
                  </a:solidFill>
                </a:rPr>
                <a:t>Amount </a:t>
              </a:r>
              <a:r>
                <a:rPr lang="en-US" sz="1800" u="sng" dirty="0">
                  <a:solidFill>
                    <a:schemeClr val="bg2"/>
                  </a:solidFill>
                </a:rPr>
                <a:t>$12.00</a:t>
              </a:r>
            </a:p>
            <a:p>
              <a:pPr>
                <a:defRPr/>
              </a:pPr>
              <a:r>
                <a:rPr lang="en-US" sz="1800" dirty="0">
                  <a:solidFill>
                    <a:schemeClr val="bg2"/>
                  </a:solidFill>
                </a:rPr>
                <a:t>Charge to </a:t>
              </a:r>
              <a:r>
                <a:rPr lang="en-US" sz="1800" u="sng" dirty="0">
                  <a:solidFill>
                    <a:schemeClr val="bg2"/>
                  </a:solidFill>
                </a:rPr>
                <a:t>Off Supplies</a:t>
              </a:r>
              <a:endParaRPr lang="en-US" sz="1800" dirty="0">
                <a:solidFill>
                  <a:schemeClr val="bg2"/>
                </a:solidFill>
              </a:endParaRPr>
            </a:p>
          </p:txBody>
        </p:sp>
        <p:sp>
          <p:nvSpPr>
            <p:cNvPr id="67622" name="Rectangle 38"/>
            <p:cNvSpPr>
              <a:spLocks noChangeArrowheads="1"/>
            </p:cNvSpPr>
            <p:nvPr/>
          </p:nvSpPr>
          <p:spPr bwMode="auto">
            <a:xfrm>
              <a:off x="2208" y="3360"/>
              <a:ext cx="1584" cy="605"/>
            </a:xfrm>
            <a:prstGeom prst="rect">
              <a:avLst/>
            </a:prstGeom>
            <a:solidFill>
              <a:srgbClr val="FFCC99"/>
            </a:solidFill>
            <a:ln w="9525">
              <a:solidFill>
                <a:schemeClr val="tx1"/>
              </a:solidFill>
              <a:miter lim="800000"/>
              <a:headEnd/>
              <a:tailEnd/>
            </a:ln>
            <a:effectLst>
              <a:outerShdw dist="107763" dir="2700000" algn="ctr" rotWithShape="0">
                <a:srgbClr val="996633">
                  <a:alpha val="50000"/>
                </a:srgbClr>
              </a:outerShdw>
            </a:effectLst>
          </p:spPr>
          <p:txBody>
            <a:bodyPr wrap="none" anchor="ctr"/>
            <a:lstStyle/>
            <a:p>
              <a:pPr>
                <a:defRPr/>
              </a:pPr>
              <a:r>
                <a:rPr lang="en-US" sz="1800" b="1" dirty="0">
                  <a:solidFill>
                    <a:schemeClr val="bg2"/>
                  </a:solidFill>
                </a:rPr>
                <a:t>Petty Cash Voucher</a:t>
              </a:r>
            </a:p>
            <a:p>
              <a:pPr>
                <a:defRPr/>
              </a:pPr>
              <a:r>
                <a:rPr lang="en-US" sz="1800" dirty="0">
                  <a:solidFill>
                    <a:schemeClr val="bg2"/>
                  </a:solidFill>
                </a:rPr>
                <a:t>Amount </a:t>
              </a:r>
              <a:r>
                <a:rPr lang="en-US" sz="1800" u="sng" dirty="0">
                  <a:solidFill>
                    <a:schemeClr val="bg2"/>
                  </a:solidFill>
                </a:rPr>
                <a:t>$22.00</a:t>
              </a:r>
            </a:p>
            <a:p>
              <a:pPr>
                <a:defRPr/>
              </a:pPr>
              <a:r>
                <a:rPr lang="en-US" sz="1800" dirty="0">
                  <a:solidFill>
                    <a:schemeClr val="bg2"/>
                  </a:solidFill>
                </a:rPr>
                <a:t>Charge to </a:t>
              </a:r>
              <a:r>
                <a:rPr lang="en-US" sz="1800" u="sng" dirty="0" err="1">
                  <a:solidFill>
                    <a:schemeClr val="bg2"/>
                  </a:solidFill>
                </a:rPr>
                <a:t>Misc</a:t>
              </a:r>
              <a:r>
                <a:rPr lang="en-US" sz="1800" u="sng" dirty="0">
                  <a:solidFill>
                    <a:schemeClr val="bg2"/>
                  </a:solidFill>
                </a:rPr>
                <a:t> Expense</a:t>
              </a:r>
              <a:endParaRPr lang="en-US" sz="1800" dirty="0">
                <a:solidFill>
                  <a:schemeClr val="bg2"/>
                </a:solidFill>
              </a:endParaRPr>
            </a:p>
          </p:txBody>
        </p:sp>
        <p:sp>
          <p:nvSpPr>
            <p:cNvPr id="67621" name="Rectangle 37"/>
            <p:cNvSpPr>
              <a:spLocks noChangeArrowheads="1"/>
            </p:cNvSpPr>
            <p:nvPr/>
          </p:nvSpPr>
          <p:spPr bwMode="auto">
            <a:xfrm>
              <a:off x="2112" y="2736"/>
              <a:ext cx="1584" cy="603"/>
            </a:xfrm>
            <a:prstGeom prst="rect">
              <a:avLst/>
            </a:prstGeom>
            <a:solidFill>
              <a:srgbClr val="FFCC99"/>
            </a:solidFill>
            <a:ln w="9525">
              <a:solidFill>
                <a:schemeClr val="tx1"/>
              </a:solidFill>
              <a:miter lim="800000"/>
              <a:headEnd/>
              <a:tailEnd/>
            </a:ln>
            <a:effectLst>
              <a:outerShdw dist="107763" dir="2700000" algn="ctr" rotWithShape="0">
                <a:srgbClr val="996633">
                  <a:alpha val="50000"/>
                </a:srgbClr>
              </a:outerShdw>
            </a:effectLst>
          </p:spPr>
          <p:txBody>
            <a:bodyPr wrap="none" anchor="ctr"/>
            <a:lstStyle/>
            <a:p>
              <a:pPr>
                <a:defRPr/>
              </a:pPr>
              <a:r>
                <a:rPr lang="en-US" sz="1800" b="1" dirty="0">
                  <a:solidFill>
                    <a:schemeClr val="bg2"/>
                  </a:solidFill>
                </a:rPr>
                <a:t>Petty Cash Voucher</a:t>
              </a:r>
            </a:p>
            <a:p>
              <a:pPr>
                <a:defRPr/>
              </a:pPr>
              <a:r>
                <a:rPr lang="en-US" sz="1800" dirty="0">
                  <a:solidFill>
                    <a:schemeClr val="bg2"/>
                  </a:solidFill>
                </a:rPr>
                <a:t>Amount </a:t>
              </a:r>
              <a:r>
                <a:rPr lang="en-US" sz="1800" u="sng" dirty="0">
                  <a:solidFill>
                    <a:schemeClr val="bg2"/>
                  </a:solidFill>
                </a:rPr>
                <a:t>$9.00</a:t>
              </a:r>
            </a:p>
            <a:p>
              <a:pPr>
                <a:defRPr/>
              </a:pPr>
              <a:r>
                <a:rPr lang="en-US" sz="1800" dirty="0">
                  <a:solidFill>
                    <a:schemeClr val="bg2"/>
                  </a:solidFill>
                </a:rPr>
                <a:t>Charge to </a:t>
              </a:r>
              <a:r>
                <a:rPr lang="en-US" sz="1800" u="sng" dirty="0">
                  <a:solidFill>
                    <a:schemeClr val="bg2"/>
                  </a:solidFill>
                </a:rPr>
                <a:t>Off Supplies</a:t>
              </a:r>
              <a:endParaRPr lang="en-US" sz="1800" dirty="0">
                <a:solidFill>
                  <a:schemeClr val="bg2"/>
                </a:solidFill>
              </a:endParaRPr>
            </a:p>
          </p:txBody>
        </p:sp>
        <p:sp>
          <p:nvSpPr>
            <p:cNvPr id="67623" name="Rectangle 39"/>
            <p:cNvSpPr>
              <a:spLocks noChangeArrowheads="1"/>
            </p:cNvSpPr>
            <p:nvPr/>
          </p:nvSpPr>
          <p:spPr bwMode="auto">
            <a:xfrm>
              <a:off x="1968" y="1536"/>
              <a:ext cx="1584" cy="603"/>
            </a:xfrm>
            <a:prstGeom prst="rect">
              <a:avLst/>
            </a:prstGeom>
            <a:solidFill>
              <a:srgbClr val="FFCC99"/>
            </a:solidFill>
            <a:ln w="9525">
              <a:solidFill>
                <a:schemeClr val="tx1"/>
              </a:solidFill>
              <a:miter lim="800000"/>
              <a:headEnd/>
              <a:tailEnd/>
            </a:ln>
            <a:effectLst>
              <a:outerShdw dist="107763" dir="2700000" algn="ctr" rotWithShape="0">
                <a:srgbClr val="996633">
                  <a:alpha val="50000"/>
                </a:srgbClr>
              </a:outerShdw>
            </a:effectLst>
          </p:spPr>
          <p:txBody>
            <a:bodyPr wrap="none" anchor="ctr"/>
            <a:lstStyle/>
            <a:p>
              <a:pPr>
                <a:defRPr/>
              </a:pPr>
              <a:r>
                <a:rPr lang="en-US" sz="1800" b="1" dirty="0">
                  <a:solidFill>
                    <a:schemeClr val="bg2"/>
                  </a:solidFill>
                </a:rPr>
                <a:t>Petty Cash Voucher</a:t>
              </a:r>
            </a:p>
            <a:p>
              <a:pPr>
                <a:defRPr/>
              </a:pPr>
              <a:r>
                <a:rPr lang="en-US" sz="1800" dirty="0">
                  <a:solidFill>
                    <a:schemeClr val="bg2"/>
                  </a:solidFill>
                </a:rPr>
                <a:t>Amount </a:t>
              </a:r>
              <a:r>
                <a:rPr lang="en-US" sz="1800" u="sng" dirty="0">
                  <a:solidFill>
                    <a:schemeClr val="bg2"/>
                  </a:solidFill>
                </a:rPr>
                <a:t>$38.00</a:t>
              </a:r>
            </a:p>
            <a:p>
              <a:pPr>
                <a:defRPr/>
              </a:pPr>
              <a:r>
                <a:rPr lang="en-US" sz="1800" dirty="0">
                  <a:solidFill>
                    <a:schemeClr val="bg2"/>
                  </a:solidFill>
                </a:rPr>
                <a:t>Charge to </a:t>
              </a:r>
              <a:r>
                <a:rPr lang="en-US" sz="1800" u="sng" dirty="0">
                  <a:solidFill>
                    <a:schemeClr val="bg2"/>
                  </a:solidFill>
                </a:rPr>
                <a:t>Fuel Expense</a:t>
              </a:r>
              <a:endParaRPr lang="en-US" sz="1800" dirty="0">
                <a:solidFill>
                  <a:schemeClr val="bg2"/>
                </a:solidFill>
              </a:endParaRPr>
            </a:p>
          </p:txBody>
        </p:sp>
        <p:sp>
          <p:nvSpPr>
            <p:cNvPr id="67609" name="Rectangle 25"/>
            <p:cNvSpPr>
              <a:spLocks noChangeArrowheads="1"/>
            </p:cNvSpPr>
            <p:nvPr/>
          </p:nvSpPr>
          <p:spPr bwMode="auto">
            <a:xfrm>
              <a:off x="1872" y="912"/>
              <a:ext cx="1584" cy="605"/>
            </a:xfrm>
            <a:prstGeom prst="rect">
              <a:avLst/>
            </a:prstGeom>
            <a:solidFill>
              <a:srgbClr val="FFCC99"/>
            </a:solidFill>
            <a:ln w="9525">
              <a:solidFill>
                <a:schemeClr val="tx1"/>
              </a:solidFill>
              <a:miter lim="800000"/>
              <a:headEnd/>
              <a:tailEnd/>
            </a:ln>
            <a:effectLst>
              <a:outerShdw dist="107763" dir="2700000" algn="ctr" rotWithShape="0">
                <a:srgbClr val="996633">
                  <a:alpha val="50000"/>
                </a:srgbClr>
              </a:outerShdw>
            </a:effectLst>
          </p:spPr>
          <p:txBody>
            <a:bodyPr wrap="none" anchor="ctr"/>
            <a:lstStyle/>
            <a:p>
              <a:pPr>
                <a:defRPr/>
              </a:pPr>
              <a:r>
                <a:rPr lang="en-US" sz="1800" b="1" dirty="0">
                  <a:solidFill>
                    <a:schemeClr val="bg2"/>
                  </a:solidFill>
                </a:rPr>
                <a:t>Petty Cash Voucher</a:t>
              </a:r>
            </a:p>
            <a:p>
              <a:pPr>
                <a:defRPr/>
              </a:pPr>
              <a:r>
                <a:rPr lang="en-US" sz="1800" dirty="0">
                  <a:solidFill>
                    <a:schemeClr val="bg2"/>
                  </a:solidFill>
                </a:rPr>
                <a:t>Amount </a:t>
              </a:r>
              <a:r>
                <a:rPr lang="en-US" sz="1800" u="sng" dirty="0">
                  <a:solidFill>
                    <a:schemeClr val="bg2"/>
                  </a:solidFill>
                </a:rPr>
                <a:t>$23.00</a:t>
              </a:r>
            </a:p>
            <a:p>
              <a:pPr>
                <a:defRPr/>
              </a:pPr>
              <a:r>
                <a:rPr lang="en-US" sz="1800" dirty="0">
                  <a:solidFill>
                    <a:schemeClr val="bg2"/>
                  </a:solidFill>
                </a:rPr>
                <a:t>Charge to </a:t>
              </a:r>
              <a:r>
                <a:rPr lang="en-US" sz="1800" u="sng" dirty="0">
                  <a:solidFill>
                    <a:schemeClr val="bg2"/>
                  </a:solidFill>
                </a:rPr>
                <a:t>Fuel Expense</a:t>
              </a:r>
              <a:endParaRPr lang="en-US" sz="1800" dirty="0">
                <a:solidFill>
                  <a:schemeClr val="bg2"/>
                </a:solidFill>
              </a:endParaRPr>
            </a:p>
          </p:txBody>
        </p:sp>
      </p:grpSp>
      <p:sp>
        <p:nvSpPr>
          <p:cNvPr id="11271" name="Text Box 40"/>
          <p:cNvSpPr txBox="1">
            <a:spLocks noChangeArrowheads="1"/>
          </p:cNvSpPr>
          <p:nvPr/>
        </p:nvSpPr>
        <p:spPr bwMode="auto">
          <a:xfrm>
            <a:off x="76200" y="762000"/>
            <a:ext cx="3124200"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buClr>
                <a:srgbClr val="800000"/>
              </a:buClr>
              <a:buFont typeface="Times New Roman" pitchFamily="18" charset="0"/>
              <a:buChar char="●"/>
            </a:pPr>
            <a:r>
              <a:rPr lang="en-US" altLang="en-US" sz="2600" dirty="0">
                <a:solidFill>
                  <a:schemeClr val="bg2"/>
                </a:solidFill>
              </a:rPr>
              <a:t>The cash in the Petty Cash Drawer is counted.</a:t>
            </a:r>
          </a:p>
        </p:txBody>
      </p:sp>
      <p:sp>
        <p:nvSpPr>
          <p:cNvPr id="11272" name="Text Box 43"/>
          <p:cNvSpPr txBox="1">
            <a:spLocks noChangeArrowheads="1"/>
          </p:cNvSpPr>
          <p:nvPr/>
        </p:nvSpPr>
        <p:spPr bwMode="auto">
          <a:xfrm>
            <a:off x="533400" y="4191000"/>
            <a:ext cx="3276600"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spcBef>
                <a:spcPct val="50000"/>
              </a:spcBef>
              <a:buClr>
                <a:srgbClr val="800000"/>
              </a:buClr>
              <a:buFont typeface="Times New Roman" pitchFamily="18" charset="0"/>
              <a:buChar char="●"/>
            </a:pPr>
            <a:r>
              <a:rPr lang="en-US" altLang="en-US" sz="2600" dirty="0">
                <a:solidFill>
                  <a:schemeClr val="bg2"/>
                </a:solidFill>
              </a:rPr>
              <a:t>The Petty Cash Vouchers are organized and totaled</a:t>
            </a:r>
            <a:r>
              <a:rPr lang="en-US" altLang="en-US" dirty="0"/>
              <a:t>.</a:t>
            </a:r>
          </a:p>
        </p:txBody>
      </p:sp>
      <p:grpSp>
        <p:nvGrpSpPr>
          <p:cNvPr id="11273" name="Group 49"/>
          <p:cNvGrpSpPr>
            <a:grpSpLocks/>
          </p:cNvGrpSpPr>
          <p:nvPr/>
        </p:nvGrpSpPr>
        <p:grpSpPr bwMode="auto">
          <a:xfrm>
            <a:off x="6096000" y="990600"/>
            <a:ext cx="609600" cy="990600"/>
            <a:chOff x="4416" y="1488"/>
            <a:chExt cx="384" cy="624"/>
          </a:xfrm>
        </p:grpSpPr>
        <p:sp>
          <p:nvSpPr>
            <p:cNvPr id="11284" name="Line 46"/>
            <p:cNvSpPr>
              <a:spLocks noChangeShapeType="1"/>
            </p:cNvSpPr>
            <p:nvPr/>
          </p:nvSpPr>
          <p:spPr bwMode="auto">
            <a:xfrm flipH="1">
              <a:off x="4416" y="1488"/>
              <a:ext cx="38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11285" name="Line 47"/>
            <p:cNvSpPr>
              <a:spLocks noChangeShapeType="1"/>
            </p:cNvSpPr>
            <p:nvPr/>
          </p:nvSpPr>
          <p:spPr bwMode="auto">
            <a:xfrm flipH="1">
              <a:off x="4416" y="2112"/>
              <a:ext cx="38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11286" name="Line 48"/>
            <p:cNvSpPr>
              <a:spLocks noChangeShapeType="1"/>
            </p:cNvSpPr>
            <p:nvPr/>
          </p:nvSpPr>
          <p:spPr bwMode="auto">
            <a:xfrm>
              <a:off x="4800" y="1488"/>
              <a:ext cx="0"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grpSp>
      <p:grpSp>
        <p:nvGrpSpPr>
          <p:cNvPr id="11274" name="Group 50"/>
          <p:cNvGrpSpPr>
            <a:grpSpLocks/>
          </p:cNvGrpSpPr>
          <p:nvPr/>
        </p:nvGrpSpPr>
        <p:grpSpPr bwMode="auto">
          <a:xfrm>
            <a:off x="6248400" y="2971800"/>
            <a:ext cx="609600" cy="990600"/>
            <a:chOff x="4416" y="1488"/>
            <a:chExt cx="384" cy="624"/>
          </a:xfrm>
        </p:grpSpPr>
        <p:sp>
          <p:nvSpPr>
            <p:cNvPr id="11281" name="Line 51"/>
            <p:cNvSpPr>
              <a:spLocks noChangeShapeType="1"/>
            </p:cNvSpPr>
            <p:nvPr/>
          </p:nvSpPr>
          <p:spPr bwMode="auto">
            <a:xfrm flipH="1">
              <a:off x="4416" y="1488"/>
              <a:ext cx="38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11282" name="Line 52"/>
            <p:cNvSpPr>
              <a:spLocks noChangeShapeType="1"/>
            </p:cNvSpPr>
            <p:nvPr/>
          </p:nvSpPr>
          <p:spPr bwMode="auto">
            <a:xfrm flipH="1">
              <a:off x="4416" y="2112"/>
              <a:ext cx="38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11283" name="Line 53"/>
            <p:cNvSpPr>
              <a:spLocks noChangeShapeType="1"/>
            </p:cNvSpPr>
            <p:nvPr/>
          </p:nvSpPr>
          <p:spPr bwMode="auto">
            <a:xfrm>
              <a:off x="4800" y="1488"/>
              <a:ext cx="0"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grpSp>
      <p:sp>
        <p:nvSpPr>
          <p:cNvPr id="11275" name="Text Box 54"/>
          <p:cNvSpPr txBox="1">
            <a:spLocks noChangeArrowheads="1"/>
          </p:cNvSpPr>
          <p:nvPr/>
        </p:nvSpPr>
        <p:spPr bwMode="auto">
          <a:xfrm>
            <a:off x="6705600" y="838200"/>
            <a:ext cx="1524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dirty="0">
                <a:solidFill>
                  <a:schemeClr val="bg2"/>
                </a:solidFill>
              </a:rPr>
              <a:t>Fuel </a:t>
            </a:r>
            <a:r>
              <a:rPr lang="en-US" altLang="en-US" dirty="0" err="1">
                <a:solidFill>
                  <a:schemeClr val="bg2"/>
                </a:solidFill>
              </a:rPr>
              <a:t>Exp</a:t>
            </a:r>
            <a:r>
              <a:rPr lang="en-US" altLang="en-US" dirty="0">
                <a:solidFill>
                  <a:schemeClr val="bg2"/>
                </a:solidFill>
              </a:rPr>
              <a:t> Totals $61</a:t>
            </a:r>
          </a:p>
        </p:txBody>
      </p:sp>
      <p:sp>
        <p:nvSpPr>
          <p:cNvPr id="11276" name="Text Box 55"/>
          <p:cNvSpPr txBox="1">
            <a:spLocks noChangeArrowheads="1"/>
          </p:cNvSpPr>
          <p:nvPr/>
        </p:nvSpPr>
        <p:spPr bwMode="auto">
          <a:xfrm>
            <a:off x="6819900" y="2774950"/>
            <a:ext cx="1828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dirty="0">
                <a:solidFill>
                  <a:schemeClr val="bg2"/>
                </a:solidFill>
              </a:rPr>
              <a:t>Office Supplies  Total $21</a:t>
            </a:r>
          </a:p>
        </p:txBody>
      </p:sp>
      <p:sp>
        <p:nvSpPr>
          <p:cNvPr id="11277" name="Line 56"/>
          <p:cNvSpPr>
            <a:spLocks noChangeShapeType="1"/>
          </p:cNvSpPr>
          <p:nvPr/>
        </p:nvSpPr>
        <p:spPr bwMode="auto">
          <a:xfrm flipH="1">
            <a:off x="6400800" y="4876800"/>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11278" name="Text Box 57"/>
          <p:cNvSpPr txBox="1">
            <a:spLocks noChangeArrowheads="1"/>
          </p:cNvSpPr>
          <p:nvPr/>
        </p:nvSpPr>
        <p:spPr bwMode="auto">
          <a:xfrm>
            <a:off x="6934200" y="4435475"/>
            <a:ext cx="2057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dirty="0" err="1">
                <a:solidFill>
                  <a:schemeClr val="bg2"/>
                </a:solidFill>
              </a:rPr>
              <a:t>Misc</a:t>
            </a:r>
            <a:r>
              <a:rPr lang="en-US" altLang="en-US" dirty="0">
                <a:solidFill>
                  <a:schemeClr val="bg2"/>
                </a:solidFill>
              </a:rPr>
              <a:t> Expense Totals $22</a:t>
            </a:r>
          </a:p>
        </p:txBody>
      </p:sp>
      <p:sp>
        <p:nvSpPr>
          <p:cNvPr id="11279" name="Text Box 59"/>
          <p:cNvSpPr txBox="1">
            <a:spLocks noChangeArrowheads="1"/>
          </p:cNvSpPr>
          <p:nvPr/>
        </p:nvSpPr>
        <p:spPr bwMode="auto">
          <a:xfrm>
            <a:off x="4876800" y="5638800"/>
            <a:ext cx="3886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b="1">
                <a:solidFill>
                  <a:srgbClr val="800000"/>
                </a:solidFill>
              </a:rPr>
              <a:t>All Vouchers Total $104</a:t>
            </a:r>
          </a:p>
        </p:txBody>
      </p:sp>
    </p:spTree>
    <p:custDataLst>
      <p:tags r:id="rId1"/>
    </p:custDataLst>
    <p:extLst>
      <p:ext uri="{BB962C8B-B14F-4D97-AF65-F5344CB8AC3E}">
        <p14:creationId xmlns:p14="http://schemas.microsoft.com/office/powerpoint/2010/main" val="3961578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152400"/>
            <a:ext cx="7772400" cy="685800"/>
          </a:xfrm>
          <a:noFill/>
        </p:spPr>
        <p:txBody>
          <a:bodyPr>
            <a:normAutofit fontScale="90000"/>
          </a:bodyPr>
          <a:lstStyle/>
          <a:p>
            <a:pPr eaLnBrk="1" hangingPunct="1"/>
            <a:r>
              <a:rPr lang="en-US" altLang="en-US" sz="3800" smtClean="0">
                <a:solidFill>
                  <a:srgbClr val="990000"/>
                </a:solidFill>
              </a:rPr>
              <a:t>Replenishing Petty Cash:  An Example</a:t>
            </a:r>
          </a:p>
        </p:txBody>
      </p:sp>
      <p:sp>
        <p:nvSpPr>
          <p:cNvPr id="12291" name="Text Box 3"/>
          <p:cNvSpPr txBox="1">
            <a:spLocks noChangeArrowheads="1"/>
          </p:cNvSpPr>
          <p:nvPr/>
        </p:nvSpPr>
        <p:spPr bwMode="auto">
          <a:xfrm>
            <a:off x="685800" y="2133600"/>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endParaRPr lang="en-US" altLang="en-US"/>
          </a:p>
        </p:txBody>
      </p:sp>
      <p:sp>
        <p:nvSpPr>
          <p:cNvPr id="12292" name="Text Box 4"/>
          <p:cNvSpPr txBox="1">
            <a:spLocks noChangeArrowheads="1"/>
          </p:cNvSpPr>
          <p:nvPr/>
        </p:nvSpPr>
        <p:spPr bwMode="auto">
          <a:xfrm>
            <a:off x="1981200" y="2514600"/>
            <a:ext cx="434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endParaRPr lang="en-US" altLang="en-US"/>
          </a:p>
        </p:txBody>
      </p:sp>
      <p:sp>
        <p:nvSpPr>
          <p:cNvPr id="12293" name="Text Box 14"/>
          <p:cNvSpPr txBox="1">
            <a:spLocks noChangeArrowheads="1"/>
          </p:cNvSpPr>
          <p:nvPr/>
        </p:nvSpPr>
        <p:spPr bwMode="auto">
          <a:xfrm>
            <a:off x="304800" y="1371600"/>
            <a:ext cx="8458200" cy="465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buClr>
                <a:srgbClr val="800000"/>
              </a:buClr>
              <a:buFont typeface="Times New Roman" pitchFamily="18" charset="0"/>
              <a:buChar char="●"/>
            </a:pPr>
            <a:r>
              <a:rPr lang="en-US" altLang="en-US" sz="2600" dirty="0">
                <a:solidFill>
                  <a:schemeClr val="bg1"/>
                </a:solidFill>
              </a:rPr>
              <a:t>Add the total of the cash in the Petty Cash Drawer  to the total of all Petty Cash Vouchers. </a:t>
            </a:r>
          </a:p>
          <a:p>
            <a:pPr eaLnBrk="1" hangingPunct="1">
              <a:spcBef>
                <a:spcPct val="50000"/>
              </a:spcBef>
              <a:buClr>
                <a:srgbClr val="800000"/>
              </a:buClr>
              <a:buFont typeface="Times New Roman" pitchFamily="18" charset="0"/>
              <a:buNone/>
            </a:pPr>
            <a:r>
              <a:rPr lang="en-US" altLang="en-US" sz="2600" dirty="0">
                <a:solidFill>
                  <a:schemeClr val="bg1"/>
                </a:solidFill>
              </a:rPr>
              <a:t>	$18 + $104 = $122.</a:t>
            </a:r>
          </a:p>
          <a:p>
            <a:pPr eaLnBrk="1" hangingPunct="1">
              <a:spcBef>
                <a:spcPct val="50000"/>
              </a:spcBef>
              <a:buClr>
                <a:srgbClr val="800000"/>
              </a:buClr>
              <a:buFont typeface="Times New Roman" pitchFamily="18" charset="0"/>
              <a:buChar char="●"/>
            </a:pPr>
            <a:r>
              <a:rPr lang="en-US" altLang="en-US" sz="2600" dirty="0">
                <a:solidFill>
                  <a:schemeClr val="bg1"/>
                </a:solidFill>
              </a:rPr>
              <a:t>Compare the total of all items in the Petty Cash drawer to the amount for which  Petty Cash was established.</a:t>
            </a:r>
          </a:p>
          <a:p>
            <a:pPr eaLnBrk="1" hangingPunct="1">
              <a:spcBef>
                <a:spcPct val="50000"/>
              </a:spcBef>
              <a:buClr>
                <a:srgbClr val="800000"/>
              </a:buClr>
              <a:buFont typeface="Times New Roman" pitchFamily="18" charset="0"/>
              <a:buNone/>
            </a:pPr>
            <a:r>
              <a:rPr lang="en-US" altLang="en-US" sz="2600" dirty="0">
                <a:solidFill>
                  <a:schemeClr val="bg1"/>
                </a:solidFill>
              </a:rPr>
              <a:t>	Total of Items in Petty Cash Drawer:	$122</a:t>
            </a:r>
            <a:br>
              <a:rPr lang="en-US" altLang="en-US" sz="2600" dirty="0">
                <a:solidFill>
                  <a:schemeClr val="bg1"/>
                </a:solidFill>
              </a:rPr>
            </a:br>
            <a:r>
              <a:rPr lang="en-US" altLang="en-US" sz="2600" dirty="0">
                <a:solidFill>
                  <a:schemeClr val="bg1"/>
                </a:solidFill>
              </a:rPr>
              <a:t>	Petty Cash Fund Original Balance:	$125</a:t>
            </a:r>
          </a:p>
          <a:p>
            <a:pPr eaLnBrk="1" hangingPunct="1">
              <a:spcBef>
                <a:spcPct val="50000"/>
              </a:spcBef>
              <a:buClr>
                <a:srgbClr val="800000"/>
              </a:buClr>
              <a:buFont typeface="Times New Roman" pitchFamily="18" charset="0"/>
              <a:buChar char="●"/>
            </a:pPr>
            <a:r>
              <a:rPr lang="en-US" altLang="en-US" sz="2600" dirty="0">
                <a:solidFill>
                  <a:schemeClr val="bg1"/>
                </a:solidFill>
              </a:rPr>
              <a:t>There is a shortage of $3 in the Petty Cash drawer.</a:t>
            </a:r>
          </a:p>
          <a:p>
            <a:pPr eaLnBrk="1" hangingPunct="1">
              <a:spcBef>
                <a:spcPct val="50000"/>
              </a:spcBef>
              <a:buClr>
                <a:srgbClr val="800000"/>
              </a:buClr>
              <a:buFont typeface="Times New Roman" pitchFamily="18" charset="0"/>
              <a:buChar char="●"/>
            </a:pPr>
            <a:endParaRPr lang="en-US" altLang="en-US" sz="2600" dirty="0"/>
          </a:p>
        </p:txBody>
      </p:sp>
    </p:spTree>
    <p:custDataLst>
      <p:tags r:id="rId1"/>
    </p:custDataLst>
    <p:extLst>
      <p:ext uri="{BB962C8B-B14F-4D97-AF65-F5344CB8AC3E}">
        <p14:creationId xmlns:p14="http://schemas.microsoft.com/office/powerpoint/2010/main" val="41772094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152400"/>
            <a:ext cx="7772400" cy="685800"/>
          </a:xfrm>
          <a:noFill/>
        </p:spPr>
        <p:txBody>
          <a:bodyPr>
            <a:normAutofit fontScale="90000"/>
          </a:bodyPr>
          <a:lstStyle/>
          <a:p>
            <a:pPr eaLnBrk="1" hangingPunct="1"/>
            <a:r>
              <a:rPr lang="en-US" altLang="en-US" sz="3800" smtClean="0">
                <a:solidFill>
                  <a:srgbClr val="990000"/>
                </a:solidFill>
              </a:rPr>
              <a:t>Replenishing Petty Cash:  An Example</a:t>
            </a:r>
          </a:p>
        </p:txBody>
      </p:sp>
      <p:sp>
        <p:nvSpPr>
          <p:cNvPr id="13315" name="Text Box 3"/>
          <p:cNvSpPr txBox="1">
            <a:spLocks noChangeArrowheads="1"/>
          </p:cNvSpPr>
          <p:nvPr/>
        </p:nvSpPr>
        <p:spPr bwMode="auto">
          <a:xfrm>
            <a:off x="685800" y="2133600"/>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endParaRPr lang="en-US" altLang="en-US"/>
          </a:p>
        </p:txBody>
      </p:sp>
      <p:sp>
        <p:nvSpPr>
          <p:cNvPr id="13316" name="Text Box 4"/>
          <p:cNvSpPr txBox="1">
            <a:spLocks noChangeArrowheads="1"/>
          </p:cNvSpPr>
          <p:nvPr/>
        </p:nvSpPr>
        <p:spPr bwMode="auto">
          <a:xfrm>
            <a:off x="1981200" y="2514600"/>
            <a:ext cx="434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endParaRPr lang="en-US" altLang="en-US"/>
          </a:p>
        </p:txBody>
      </p:sp>
      <p:sp>
        <p:nvSpPr>
          <p:cNvPr id="13317" name="Text Box 5"/>
          <p:cNvSpPr txBox="1">
            <a:spLocks noChangeArrowheads="1"/>
          </p:cNvSpPr>
          <p:nvPr/>
        </p:nvSpPr>
        <p:spPr bwMode="auto">
          <a:xfrm>
            <a:off x="304800" y="1371600"/>
            <a:ext cx="8458200" cy="366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buClr>
                <a:srgbClr val="800000"/>
              </a:buClr>
              <a:buFont typeface="Times New Roman" pitchFamily="18" charset="0"/>
              <a:buChar char="●"/>
            </a:pPr>
            <a:r>
              <a:rPr lang="en-US" altLang="en-US" sz="2600" dirty="0">
                <a:solidFill>
                  <a:schemeClr val="bg1"/>
                </a:solidFill>
              </a:rPr>
              <a:t>The Petty Cash Fund must be replenished by cashing a check to bring the drawer up to the originally funded amount.</a:t>
            </a:r>
          </a:p>
          <a:p>
            <a:pPr eaLnBrk="1" hangingPunct="1">
              <a:spcBef>
                <a:spcPct val="50000"/>
              </a:spcBef>
              <a:buClr>
                <a:srgbClr val="800000"/>
              </a:buClr>
              <a:buFont typeface="Times New Roman" pitchFamily="18" charset="0"/>
              <a:buNone/>
            </a:pPr>
            <a:r>
              <a:rPr lang="en-US" altLang="en-US" sz="2600" dirty="0">
                <a:solidFill>
                  <a:schemeClr val="bg1"/>
                </a:solidFill>
              </a:rPr>
              <a:t>The Petty Cash fund </a:t>
            </a:r>
            <a:r>
              <a:rPr lang="en-US" altLang="en-US" sz="2600" dirty="0" smtClean="0">
                <a:solidFill>
                  <a:schemeClr val="bg1"/>
                </a:solidFill>
              </a:rPr>
              <a:t>was </a:t>
            </a:r>
            <a:r>
              <a:rPr lang="en-US" altLang="en-US" sz="2600" dirty="0">
                <a:solidFill>
                  <a:schemeClr val="bg1"/>
                </a:solidFill>
              </a:rPr>
              <a:t>originally funded for $125.  A count of the cash in the Petty Cash drawer revealed $18.  Cash of $107 must be added to the Petty Cash drawer to replenish the fund.</a:t>
            </a:r>
          </a:p>
          <a:p>
            <a:pPr eaLnBrk="1" hangingPunct="1">
              <a:spcBef>
                <a:spcPct val="50000"/>
              </a:spcBef>
              <a:buClr>
                <a:srgbClr val="800000"/>
              </a:buClr>
              <a:buFont typeface="Times New Roman" pitchFamily="18" charset="0"/>
              <a:buChar char="●"/>
            </a:pPr>
            <a:r>
              <a:rPr lang="en-US" altLang="en-US" sz="2600" dirty="0">
                <a:solidFill>
                  <a:schemeClr val="bg1"/>
                </a:solidFill>
              </a:rPr>
              <a:t>A journal entry is required to record the transaction to replenish the Petty Cash fund.</a:t>
            </a:r>
          </a:p>
        </p:txBody>
      </p:sp>
      <p:sp>
        <p:nvSpPr>
          <p:cNvPr id="13318" name="AutoShape 12" descr="Forward Arrow.">
            <a:hlinkClick r:id="" action="ppaction://hlinkshowjump?jump=nextslide" highlightClick="1"/>
          </p:cNvPr>
          <p:cNvSpPr>
            <a:spLocks noChangeArrowheads="1"/>
          </p:cNvSpPr>
          <p:nvPr/>
        </p:nvSpPr>
        <p:spPr bwMode="auto">
          <a:xfrm>
            <a:off x="4191000" y="6172200"/>
            <a:ext cx="762000" cy="457200"/>
          </a:xfrm>
          <a:prstGeom prst="actionButtonForwardNext">
            <a:avLst/>
          </a:prstGeom>
          <a:solidFill>
            <a:srgbClr val="99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Tree>
    <p:custDataLst>
      <p:tags r:id="rId1"/>
    </p:custDataLst>
    <p:extLst>
      <p:ext uri="{BB962C8B-B14F-4D97-AF65-F5344CB8AC3E}">
        <p14:creationId xmlns:p14="http://schemas.microsoft.com/office/powerpoint/2010/main" val="26944072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72758" name="Group 54"/>
          <p:cNvGraphicFramePr>
            <a:graphicFrameLocks noGrp="1"/>
          </p:cNvGraphicFramePr>
          <p:nvPr>
            <p:ph idx="1"/>
          </p:nvPr>
        </p:nvGraphicFramePr>
        <p:xfrm>
          <a:off x="457200" y="1481138"/>
          <a:ext cx="8229600" cy="2286000"/>
        </p:xfrm>
        <a:graphic>
          <a:graphicData uri="http://schemas.openxmlformats.org/drawingml/2006/table">
            <a:tbl>
              <a:tblPr/>
              <a:tblGrid>
                <a:gridCol w="5599020"/>
                <a:gridCol w="1358153"/>
                <a:gridCol w="1272427"/>
              </a:tblGrid>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Fuel Expense</a:t>
                      </a:r>
                    </a:p>
                  </a:txBody>
                  <a:tcPr marL="96819" marR="968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61</a:t>
                      </a:r>
                    </a:p>
                  </a:txBody>
                  <a:tcPr marL="96819" marR="968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a:txBody>
                  <a:tcPr marL="96819" marR="968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Office Supplies</a:t>
                      </a:r>
                    </a:p>
                  </a:txBody>
                  <a:tcPr marL="96819" marR="968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21</a:t>
                      </a:r>
                    </a:p>
                  </a:txBody>
                  <a:tcPr marL="96819" marR="968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a:txBody>
                  <a:tcPr marL="96819" marR="968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5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Miscellaneous Expense</a:t>
                      </a:r>
                    </a:p>
                  </a:txBody>
                  <a:tcPr marL="96819" marR="968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22</a:t>
                      </a:r>
                    </a:p>
                  </a:txBody>
                  <a:tcPr marL="96819" marR="968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a:txBody>
                  <a:tcPr marL="96819" marR="968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56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Cash Short and Over</a:t>
                      </a:r>
                    </a:p>
                  </a:txBody>
                  <a:tcPr marL="96819" marR="968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3</a:t>
                      </a:r>
                    </a:p>
                  </a:txBody>
                  <a:tcPr marL="96819" marR="968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a:txBody>
                  <a:tcPr marL="96819" marR="968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5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	Cash</a:t>
                      </a:r>
                    </a:p>
                  </a:txBody>
                  <a:tcPr marL="96819" marR="968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a:txBody>
                  <a:tcPr marL="96819" marR="968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107</a:t>
                      </a:r>
                    </a:p>
                  </a:txBody>
                  <a:tcPr marL="96819" marR="968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338" name="Rectangle 2"/>
          <p:cNvSpPr>
            <a:spLocks noGrp="1" noChangeArrowheads="1"/>
          </p:cNvSpPr>
          <p:nvPr>
            <p:ph type="title"/>
          </p:nvPr>
        </p:nvSpPr>
        <p:spPr>
          <a:noFill/>
        </p:spPr>
        <p:txBody>
          <a:bodyPr>
            <a:normAutofit fontScale="90000"/>
          </a:bodyPr>
          <a:lstStyle/>
          <a:p>
            <a:pPr eaLnBrk="1" hangingPunct="1"/>
            <a:r>
              <a:rPr lang="en-US" altLang="en-US" sz="3800" smtClean="0">
                <a:solidFill>
                  <a:srgbClr val="990000"/>
                </a:solidFill>
              </a:rPr>
              <a:t>Replenishing Petty Cash:  Journal Entry</a:t>
            </a:r>
          </a:p>
        </p:txBody>
      </p:sp>
      <p:sp>
        <p:nvSpPr>
          <p:cNvPr id="14339" name="Text Box 3"/>
          <p:cNvSpPr txBox="1">
            <a:spLocks noChangeArrowheads="1"/>
          </p:cNvSpPr>
          <p:nvPr/>
        </p:nvSpPr>
        <p:spPr bwMode="auto">
          <a:xfrm>
            <a:off x="685800" y="2133600"/>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endParaRPr lang="en-US" altLang="en-US"/>
          </a:p>
        </p:txBody>
      </p:sp>
      <p:sp>
        <p:nvSpPr>
          <p:cNvPr id="14340" name="Text Box 4"/>
          <p:cNvSpPr txBox="1">
            <a:spLocks noChangeArrowheads="1"/>
          </p:cNvSpPr>
          <p:nvPr/>
        </p:nvSpPr>
        <p:spPr bwMode="auto">
          <a:xfrm>
            <a:off x="1981200" y="2514600"/>
            <a:ext cx="434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endParaRPr lang="en-US" altLang="en-US"/>
          </a:p>
        </p:txBody>
      </p:sp>
      <p:sp>
        <p:nvSpPr>
          <p:cNvPr id="14341" name="Text Box 5"/>
          <p:cNvSpPr txBox="1">
            <a:spLocks noChangeArrowheads="1"/>
          </p:cNvSpPr>
          <p:nvPr/>
        </p:nvSpPr>
        <p:spPr bwMode="auto">
          <a:xfrm>
            <a:off x="304800" y="838200"/>
            <a:ext cx="8458200" cy="3267075"/>
          </a:xfrm>
          <a:prstGeom prst="rect">
            <a:avLst/>
          </a:prstGeom>
          <a:solidFill>
            <a:schemeClr val="bg1"/>
          </a:solidFill>
          <a:ln>
            <a:noFill/>
          </a:ln>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buClr>
                <a:srgbClr val="800000"/>
              </a:buClr>
              <a:buFont typeface="Times New Roman" pitchFamily="18" charset="0"/>
              <a:buChar char="●"/>
            </a:pPr>
            <a:r>
              <a:rPr lang="en-US" altLang="en-US" sz="2600" dirty="0"/>
              <a:t>When journalizing the entry to replenish Petty Cash, you will debit the items for which Petty Cash was withdrawn and credit Cash.</a:t>
            </a:r>
          </a:p>
          <a:p>
            <a:pPr eaLnBrk="1" hangingPunct="1">
              <a:spcBef>
                <a:spcPct val="50000"/>
              </a:spcBef>
              <a:buClr>
                <a:srgbClr val="800000"/>
              </a:buClr>
              <a:buFont typeface="Times New Roman" pitchFamily="18" charset="0"/>
              <a:buChar char="●"/>
            </a:pPr>
            <a:r>
              <a:rPr lang="en-US" altLang="en-US" sz="2600" dirty="0"/>
              <a:t>Recall the Petty Cash Vouchers that were previously organized and totaled.  These vouchers provide the numbers used in the debit portion of this entry.</a:t>
            </a:r>
          </a:p>
          <a:p>
            <a:pPr eaLnBrk="1" hangingPunct="1">
              <a:spcBef>
                <a:spcPct val="50000"/>
              </a:spcBef>
              <a:buClr>
                <a:srgbClr val="800000"/>
              </a:buClr>
              <a:buFont typeface="Times New Roman" pitchFamily="18" charset="0"/>
              <a:buChar char="●"/>
            </a:pPr>
            <a:r>
              <a:rPr lang="en-US" altLang="en-US" sz="2600" dirty="0"/>
              <a:t>The Cash shortage must also be addressed with this entry.</a:t>
            </a:r>
          </a:p>
        </p:txBody>
      </p:sp>
      <p:graphicFrame>
        <p:nvGraphicFramePr>
          <p:cNvPr id="8" name="Group 54"/>
          <p:cNvGraphicFramePr>
            <a:graphicFrameLocks/>
          </p:cNvGraphicFramePr>
          <p:nvPr>
            <p:extLst>
              <p:ext uri="{D42A27DB-BD31-4B8C-83A1-F6EECF244321}">
                <p14:modId xmlns:p14="http://schemas.microsoft.com/office/powerpoint/2010/main" val="2647010872"/>
              </p:ext>
            </p:extLst>
          </p:nvPr>
        </p:nvGraphicFramePr>
        <p:xfrm>
          <a:off x="813955" y="4124106"/>
          <a:ext cx="7772400" cy="2286000"/>
        </p:xfrm>
        <a:graphic>
          <a:graphicData uri="http://schemas.openxmlformats.org/drawingml/2006/table">
            <a:tbl>
              <a:tblPr/>
              <a:tblGrid>
                <a:gridCol w="5287963"/>
                <a:gridCol w="1282700"/>
                <a:gridCol w="1201737"/>
              </a:tblGrid>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Fuel Expense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61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Office Supplies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5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Miscellaneous Expense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56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Cash Short and Over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5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	Cash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107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ustDataLst>
      <p:tags r:id="rId1"/>
    </p:custDataLst>
    <p:extLst>
      <p:ext uri="{BB962C8B-B14F-4D97-AF65-F5344CB8AC3E}">
        <p14:creationId xmlns:p14="http://schemas.microsoft.com/office/powerpoint/2010/main" val="15755921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title"/>
          </p:nvPr>
        </p:nvSpPr>
        <p:spPr/>
        <p:txBody>
          <a:bodyPr/>
          <a:lstStyle/>
          <a:p>
            <a:pPr eaLnBrk="1" hangingPunct="1"/>
            <a:r>
              <a:rPr lang="en-US" altLang="en-US" sz="6000" smtClean="0">
                <a:solidFill>
                  <a:srgbClr val="990000"/>
                </a:solidFill>
              </a:rPr>
              <a:t>Cash</a:t>
            </a:r>
          </a:p>
        </p:txBody>
      </p:sp>
      <p:sp>
        <p:nvSpPr>
          <p:cNvPr id="3075" name="Rectangle 4"/>
          <p:cNvSpPr>
            <a:spLocks noGrp="1" noChangeArrowheads="1"/>
          </p:cNvSpPr>
          <p:nvPr>
            <p:ph type="body" sz="half" idx="1"/>
          </p:nvPr>
        </p:nvSpPr>
        <p:spPr/>
        <p:txBody>
          <a:bodyPr/>
          <a:lstStyle/>
          <a:p>
            <a:pPr eaLnBrk="1" hangingPunct="1">
              <a:lnSpc>
                <a:spcPct val="90000"/>
              </a:lnSpc>
              <a:spcBef>
                <a:spcPct val="50000"/>
              </a:spcBef>
              <a:buFontTx/>
              <a:buNone/>
            </a:pPr>
            <a:r>
              <a:rPr lang="en-US" altLang="en-US" smtClean="0">
                <a:solidFill>
                  <a:srgbClr val="7F7F7F"/>
                </a:solidFill>
              </a:rPr>
              <a:t>	</a:t>
            </a:r>
            <a:r>
              <a:rPr lang="en-US" altLang="en-US" smtClean="0"/>
              <a:t>Cash is one of the most important assets a business owns.  Cash is the primary asset used to acquire other assets as well as to pay for operating expenses.</a:t>
            </a:r>
          </a:p>
          <a:p>
            <a:pPr eaLnBrk="1" hangingPunct="1">
              <a:lnSpc>
                <a:spcPct val="90000"/>
              </a:lnSpc>
            </a:pPr>
            <a:endParaRPr lang="en-US" altLang="en-US" sz="1800" smtClean="0"/>
          </a:p>
        </p:txBody>
      </p:sp>
      <p:pic>
        <p:nvPicPr>
          <p:cNvPr id="3076" name="Picture 11" descr="Pile of cash."/>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2667000"/>
            <a:ext cx="415925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AutoShape 21" descr="Forward Arrow.">
            <a:hlinkClick r:id="" action="ppaction://hlinkshowjump?jump=nextslide" highlightClick="1"/>
          </p:cNvPr>
          <p:cNvSpPr>
            <a:spLocks noChangeArrowheads="1"/>
          </p:cNvSpPr>
          <p:nvPr/>
        </p:nvSpPr>
        <p:spPr bwMode="auto">
          <a:xfrm>
            <a:off x="4191000" y="6172200"/>
            <a:ext cx="762000" cy="457200"/>
          </a:xfrm>
          <a:prstGeom prst="actionButtonForwardNext">
            <a:avLst/>
          </a:prstGeom>
          <a:solidFill>
            <a:srgbClr val="99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Tree>
    <p:custDataLst>
      <p:tags r:id="rId1"/>
    </p:custDataLst>
    <p:extLst>
      <p:ext uri="{BB962C8B-B14F-4D97-AF65-F5344CB8AC3E}">
        <p14:creationId xmlns:p14="http://schemas.microsoft.com/office/powerpoint/2010/main" val="18314579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3"/>
          <p:cNvSpPr>
            <a:spLocks noGrp="1" noChangeArrowheads="1"/>
          </p:cNvSpPr>
          <p:nvPr>
            <p:ph type="title"/>
          </p:nvPr>
        </p:nvSpPr>
        <p:spPr>
          <a:noFill/>
        </p:spPr>
        <p:txBody>
          <a:bodyPr/>
          <a:lstStyle/>
          <a:p>
            <a:pPr eaLnBrk="1" hangingPunct="1"/>
            <a:r>
              <a:rPr lang="en-US" altLang="en-US" dirty="0" smtClean="0">
                <a:solidFill>
                  <a:srgbClr val="990000"/>
                </a:solidFill>
              </a:rPr>
              <a:t>Internal Control for Cash</a:t>
            </a:r>
          </a:p>
        </p:txBody>
      </p:sp>
      <p:sp>
        <p:nvSpPr>
          <p:cNvPr id="4099" name="Text Box 4"/>
          <p:cNvSpPr txBox="1">
            <a:spLocks noChangeArrowheads="1"/>
          </p:cNvSpPr>
          <p:nvPr/>
        </p:nvSpPr>
        <p:spPr bwMode="auto">
          <a:xfrm>
            <a:off x="685800" y="1981200"/>
            <a:ext cx="4511675"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3200" dirty="0">
                <a:solidFill>
                  <a:schemeClr val="bg1"/>
                </a:solidFill>
              </a:rPr>
              <a:t>Because Cash is a highly desirable asset and </a:t>
            </a:r>
          </a:p>
          <a:p>
            <a:pPr eaLnBrk="1" hangingPunct="1"/>
            <a:r>
              <a:rPr lang="en-US" altLang="en-US" sz="3200" dirty="0">
                <a:solidFill>
                  <a:schemeClr val="bg1"/>
                </a:solidFill>
              </a:rPr>
              <a:t>is readily transferable, </a:t>
            </a:r>
            <a:r>
              <a:rPr lang="en-US" altLang="en-US" sz="3200" b="1" dirty="0">
                <a:solidFill>
                  <a:schemeClr val="bg1"/>
                </a:solidFill>
              </a:rPr>
              <a:t>internal control </a:t>
            </a:r>
            <a:r>
              <a:rPr lang="en-US" altLang="en-US" sz="3200" dirty="0">
                <a:solidFill>
                  <a:schemeClr val="bg1"/>
                </a:solidFill>
              </a:rPr>
              <a:t>over </a:t>
            </a:r>
          </a:p>
          <a:p>
            <a:pPr eaLnBrk="1" hangingPunct="1"/>
            <a:r>
              <a:rPr lang="en-US" altLang="en-US" sz="3200" dirty="0">
                <a:solidFill>
                  <a:schemeClr val="bg1"/>
                </a:solidFill>
              </a:rPr>
              <a:t>cash is especially important.</a:t>
            </a:r>
          </a:p>
        </p:txBody>
      </p:sp>
      <p:pic>
        <p:nvPicPr>
          <p:cNvPr id="4100" name="Picture 5" descr="Key entering lock."/>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8350" y="3352800"/>
            <a:ext cx="2660650" cy="263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AutoShape 15" descr="Forward Arrow.">
            <a:hlinkClick r:id="" action="ppaction://hlinkshowjump?jump=nextslide" highlightClick="1"/>
          </p:cNvPr>
          <p:cNvSpPr>
            <a:spLocks noChangeArrowheads="1"/>
          </p:cNvSpPr>
          <p:nvPr/>
        </p:nvSpPr>
        <p:spPr bwMode="auto">
          <a:xfrm>
            <a:off x="4191000" y="6172200"/>
            <a:ext cx="762000" cy="457200"/>
          </a:xfrm>
          <a:prstGeom prst="actionButtonForwardNext">
            <a:avLst/>
          </a:prstGeom>
          <a:solidFill>
            <a:srgbClr val="99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Tree>
    <p:custDataLst>
      <p:tags r:id="rId1"/>
    </p:custDataLst>
    <p:extLst>
      <p:ext uri="{BB962C8B-B14F-4D97-AF65-F5344CB8AC3E}">
        <p14:creationId xmlns:p14="http://schemas.microsoft.com/office/powerpoint/2010/main" val="28671106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7714" y="2340944"/>
            <a:ext cx="5828571" cy="2806349"/>
          </a:xfrm>
        </p:spPr>
      </p:pic>
      <p:sp>
        <p:nvSpPr>
          <p:cNvPr id="3" name="Title 2"/>
          <p:cNvSpPr>
            <a:spLocks noGrp="1"/>
          </p:cNvSpPr>
          <p:nvPr>
            <p:ph type="title"/>
          </p:nvPr>
        </p:nvSpPr>
        <p:spPr/>
        <p:txBody>
          <a:bodyPr/>
          <a:lstStyle/>
          <a:p>
            <a:r>
              <a:rPr lang="en-CA" dirty="0" smtClean="0"/>
              <a:t>Cheque </a:t>
            </a:r>
            <a:endParaRPr lang="en-CA" dirty="0"/>
          </a:p>
        </p:txBody>
      </p:sp>
    </p:spTree>
    <p:extLst>
      <p:ext uri="{BB962C8B-B14F-4D97-AF65-F5344CB8AC3E}">
        <p14:creationId xmlns:p14="http://schemas.microsoft.com/office/powerpoint/2010/main" val="19112923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You work in an office and employees need to work late. Company wants to buy food. Where does that money come from? </a:t>
            </a:r>
          </a:p>
          <a:p>
            <a:r>
              <a:rPr lang="en-CA" dirty="0" smtClean="0"/>
              <a:t>Answer: Petty Cash Fund </a:t>
            </a:r>
          </a:p>
          <a:p>
            <a:r>
              <a:rPr lang="en-CA" dirty="0" smtClean="0"/>
              <a:t>This fund is literally a small box in the office which funds are kept. No more than $200 </a:t>
            </a:r>
          </a:p>
          <a:p>
            <a:endParaRPr lang="en-CA" dirty="0" smtClean="0"/>
          </a:p>
          <a:p>
            <a:endParaRPr lang="en-CA" dirty="0"/>
          </a:p>
        </p:txBody>
      </p:sp>
      <p:sp>
        <p:nvSpPr>
          <p:cNvPr id="3" name="Title 2"/>
          <p:cNvSpPr>
            <a:spLocks noGrp="1"/>
          </p:cNvSpPr>
          <p:nvPr>
            <p:ph type="title"/>
          </p:nvPr>
        </p:nvSpPr>
        <p:spPr/>
        <p:txBody>
          <a:bodyPr/>
          <a:lstStyle/>
          <a:p>
            <a:r>
              <a:rPr lang="en-CA" dirty="0" smtClean="0"/>
              <a:t>Petty Cash </a:t>
            </a:r>
            <a:endParaRPr lang="en-CA" dirty="0"/>
          </a:p>
        </p:txBody>
      </p:sp>
      <p:pic>
        <p:nvPicPr>
          <p:cNvPr id="4" name="Picture 3" descr="Cash draw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71800" y="4221088"/>
            <a:ext cx="4038600" cy="219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39398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Where does the money come from to put in the Petty Cash fund? </a:t>
            </a:r>
          </a:p>
          <a:p>
            <a:r>
              <a:rPr lang="en-CA" dirty="0" smtClean="0"/>
              <a:t>Accounting </a:t>
            </a:r>
            <a:r>
              <a:rPr lang="en-CA" dirty="0" err="1" smtClean="0"/>
              <a:t>Dept</a:t>
            </a:r>
            <a:r>
              <a:rPr lang="en-CA" dirty="0" smtClean="0"/>
              <a:t> will issue a cheque to “Pretty Cash Fund”</a:t>
            </a:r>
          </a:p>
          <a:p>
            <a:r>
              <a:rPr lang="en-CA" dirty="0" smtClean="0"/>
              <a:t>Someone will cash the cheque and bring the money to put in the box</a:t>
            </a:r>
          </a:p>
          <a:p>
            <a:pPr lvl="1">
              <a:buNone/>
            </a:pPr>
            <a:r>
              <a:rPr lang="en-CA" altLang="en-US" dirty="0" smtClean="0"/>
              <a:t>                          </a:t>
            </a:r>
            <a:r>
              <a:rPr lang="en-CA" altLang="en-US" dirty="0" err="1" smtClean="0"/>
              <a:t>Dr</a:t>
            </a:r>
            <a:r>
              <a:rPr lang="en-CA" altLang="en-US" dirty="0" smtClean="0"/>
              <a:t>      Cr</a:t>
            </a:r>
          </a:p>
          <a:p>
            <a:pPr lvl="1">
              <a:buNone/>
            </a:pPr>
            <a:r>
              <a:rPr lang="en-CA" altLang="en-US" dirty="0" smtClean="0"/>
              <a:t>Petty Cash</a:t>
            </a:r>
            <a:r>
              <a:rPr lang="en-CA" altLang="en-US" dirty="0"/>
              <a:t>	</a:t>
            </a:r>
            <a:r>
              <a:rPr lang="en-CA" altLang="en-US" dirty="0" smtClean="0"/>
              <a:t>125</a:t>
            </a:r>
            <a:endParaRPr lang="en-CA" altLang="en-US" dirty="0"/>
          </a:p>
          <a:p>
            <a:pPr lvl="1">
              <a:buNone/>
            </a:pPr>
            <a:r>
              <a:rPr lang="en-CA" altLang="en-US" dirty="0"/>
              <a:t>	   	Bank			</a:t>
            </a:r>
            <a:r>
              <a:rPr lang="en-CA" altLang="en-US" dirty="0" smtClean="0"/>
              <a:t>125</a:t>
            </a:r>
          </a:p>
          <a:p>
            <a:pPr lvl="1">
              <a:buNone/>
            </a:pPr>
            <a:r>
              <a:rPr lang="en-CA" altLang="en-US" dirty="0" smtClean="0"/>
              <a:t>Established Pretty Cash Fund</a:t>
            </a:r>
            <a:endParaRPr lang="en-CA" altLang="en-US" dirty="0"/>
          </a:p>
          <a:p>
            <a:endParaRPr lang="en-CA" dirty="0"/>
          </a:p>
        </p:txBody>
      </p:sp>
      <p:sp>
        <p:nvSpPr>
          <p:cNvPr id="3" name="Title 2"/>
          <p:cNvSpPr>
            <a:spLocks noGrp="1"/>
          </p:cNvSpPr>
          <p:nvPr>
            <p:ph type="title"/>
          </p:nvPr>
        </p:nvSpPr>
        <p:spPr/>
        <p:txBody>
          <a:bodyPr/>
          <a:lstStyle/>
          <a:p>
            <a:r>
              <a:rPr lang="en-CA" dirty="0" smtClean="0"/>
              <a:t>Petty Cash Cont’d </a:t>
            </a:r>
            <a:endParaRPr lang="en-CA" dirty="0"/>
          </a:p>
        </p:txBody>
      </p:sp>
    </p:spTree>
    <p:extLst>
      <p:ext uri="{BB962C8B-B14F-4D97-AF65-F5344CB8AC3E}">
        <p14:creationId xmlns:p14="http://schemas.microsoft.com/office/powerpoint/2010/main" val="3750839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fade">
                                      <p:cBhvr>
                                        <p:cTn id="20" dur="500"/>
                                        <p:tgtEl>
                                          <p:spTgt spid="2">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500"/>
                                        <p:tgtEl>
                                          <p:spTgt spid="2">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Effect transition="in" filter="fade">
                                      <p:cBhvr>
                                        <p:cTn id="26" dur="500"/>
                                        <p:tgtEl>
                                          <p:spTgt spid="2">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animEffect transition="in" filter="fade">
                                      <p:cBhvr>
                                        <p:cTn id="29"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After spending money from the Petty Cash Fund, you must replace it with a receipt</a:t>
            </a:r>
          </a:p>
          <a:p>
            <a:r>
              <a:rPr lang="en-CA" dirty="0" smtClean="0"/>
              <a:t>If there is no receipt you must fill out a Petty Cash Voucher </a:t>
            </a:r>
          </a:p>
          <a:p>
            <a:endParaRPr lang="en-CA" dirty="0"/>
          </a:p>
        </p:txBody>
      </p:sp>
      <p:sp>
        <p:nvSpPr>
          <p:cNvPr id="3" name="Title 2"/>
          <p:cNvSpPr>
            <a:spLocks noGrp="1"/>
          </p:cNvSpPr>
          <p:nvPr>
            <p:ph type="title"/>
          </p:nvPr>
        </p:nvSpPr>
        <p:spPr/>
        <p:txBody>
          <a:bodyPr/>
          <a:lstStyle/>
          <a:p>
            <a:r>
              <a:rPr lang="en-CA" dirty="0" smtClean="0"/>
              <a:t>Petty Cont’d </a:t>
            </a:r>
            <a:endParaRPr lang="en-C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3140968"/>
            <a:ext cx="4752528" cy="33980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99558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As we continue to spend money out of this fund, we never want to run out. </a:t>
            </a:r>
          </a:p>
          <a:p>
            <a:r>
              <a:rPr lang="en-CA" dirty="0" smtClean="0"/>
              <a:t>We need a minimum amount to always be kept in the fund </a:t>
            </a:r>
          </a:p>
          <a:p>
            <a:r>
              <a:rPr lang="en-CA" dirty="0" smtClean="0"/>
              <a:t>When we’ve reached the minimum amount the fund must be </a:t>
            </a:r>
            <a:r>
              <a:rPr lang="en-CA" b="1" dirty="0" smtClean="0"/>
              <a:t>replenished</a:t>
            </a:r>
          </a:p>
          <a:p>
            <a:endParaRPr lang="en-CA" dirty="0"/>
          </a:p>
        </p:txBody>
      </p:sp>
      <p:sp>
        <p:nvSpPr>
          <p:cNvPr id="3" name="Title 2"/>
          <p:cNvSpPr>
            <a:spLocks noGrp="1"/>
          </p:cNvSpPr>
          <p:nvPr>
            <p:ph type="title"/>
          </p:nvPr>
        </p:nvSpPr>
        <p:spPr/>
        <p:txBody>
          <a:bodyPr/>
          <a:lstStyle/>
          <a:p>
            <a:r>
              <a:rPr lang="en-CA" dirty="0" smtClean="0"/>
              <a:t>Petty Cash </a:t>
            </a:r>
            <a:r>
              <a:rPr lang="en-CA" dirty="0" err="1" smtClean="0"/>
              <a:t>Con’d</a:t>
            </a:r>
            <a:endParaRPr lang="en-CA" dirty="0"/>
          </a:p>
        </p:txBody>
      </p:sp>
    </p:spTree>
    <p:extLst>
      <p:ext uri="{BB962C8B-B14F-4D97-AF65-F5344CB8AC3E}">
        <p14:creationId xmlns:p14="http://schemas.microsoft.com/office/powerpoint/2010/main" val="36709307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228600"/>
            <a:ext cx="7772400" cy="1143000"/>
          </a:xfrm>
          <a:noFill/>
        </p:spPr>
        <p:txBody>
          <a:bodyPr/>
          <a:lstStyle/>
          <a:p>
            <a:pPr eaLnBrk="1" hangingPunct="1"/>
            <a:r>
              <a:rPr lang="en-US" altLang="en-US" dirty="0" smtClean="0">
                <a:solidFill>
                  <a:schemeClr val="tx1"/>
                </a:solidFill>
              </a:rPr>
              <a:t>Replenishing Petty Cash</a:t>
            </a:r>
          </a:p>
        </p:txBody>
      </p:sp>
      <p:sp>
        <p:nvSpPr>
          <p:cNvPr id="10243" name="Text Box 3"/>
          <p:cNvSpPr txBox="1">
            <a:spLocks noChangeArrowheads="1"/>
          </p:cNvSpPr>
          <p:nvPr/>
        </p:nvSpPr>
        <p:spPr bwMode="auto">
          <a:xfrm>
            <a:off x="685800" y="2133600"/>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endParaRPr lang="en-US" altLang="en-US"/>
          </a:p>
        </p:txBody>
      </p:sp>
      <p:sp>
        <p:nvSpPr>
          <p:cNvPr id="10244" name="Text Box 4"/>
          <p:cNvSpPr txBox="1">
            <a:spLocks noChangeArrowheads="1"/>
          </p:cNvSpPr>
          <p:nvPr/>
        </p:nvSpPr>
        <p:spPr bwMode="auto">
          <a:xfrm>
            <a:off x="838200" y="1447800"/>
            <a:ext cx="7848600" cy="485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2600" dirty="0"/>
              <a:t>At some point the Petty Cash fund must be replenished. It is at this point that the petty cash fund will also be reconciled.</a:t>
            </a:r>
          </a:p>
          <a:p>
            <a:pPr eaLnBrk="1" hangingPunct="1"/>
            <a:endParaRPr lang="en-US" altLang="en-US" sz="2600" dirty="0"/>
          </a:p>
          <a:p>
            <a:pPr eaLnBrk="1" hangingPunct="1"/>
            <a:r>
              <a:rPr lang="en-US" altLang="en-US" sz="2600" dirty="0"/>
              <a:t>The procedure to replenish and reconcile petty cash begins by counting the cash remaining in the Petty Cash drawer.  Next, all vouchers are totaled.  The combined total of remaining cash and Petty Cash Vouchers should equal the established value of the Petty Cash fund.</a:t>
            </a:r>
          </a:p>
          <a:p>
            <a:pPr eaLnBrk="1" hangingPunct="1"/>
            <a:endParaRPr lang="en-US" altLang="en-US" sz="2600" dirty="0"/>
          </a:p>
          <a:p>
            <a:pPr eaLnBrk="1" hangingPunct="1"/>
            <a:r>
              <a:rPr lang="en-US" altLang="en-US" sz="2600" dirty="0"/>
              <a:t>Finally, the Petty Cash vouchers should be organized into expense categories.</a:t>
            </a:r>
          </a:p>
        </p:txBody>
      </p:sp>
    </p:spTree>
    <p:custDataLst>
      <p:tags r:id="rId1"/>
    </p:custDataLst>
    <p:extLst>
      <p:ext uri="{BB962C8B-B14F-4D97-AF65-F5344CB8AC3E}">
        <p14:creationId xmlns:p14="http://schemas.microsoft.com/office/powerpoint/2010/main" val="177558108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VIEW_MODE" val="2"/>
</p:tagLst>
</file>

<file path=ppt/tags/tag2.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VIEW_MODE" val="2"/>
</p:tagLst>
</file>

<file path=ppt/tags/tag3.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VIEW_MODE" val="2"/>
</p:tagLst>
</file>

<file path=ppt/tags/tag4.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VIEW_MODE" val="2"/>
</p:tagLst>
</file>

<file path=ppt/tags/tag5.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VIEW_MODE" val="2"/>
</p:tagLst>
</file>

<file path=ppt/tags/tag6.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VIEW_MODE" val="2"/>
</p:tagLst>
</file>

<file path=ppt/tags/tag7.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VIEW_MODE" val="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50</TotalTime>
  <Words>611</Words>
  <Application>Microsoft Office PowerPoint</Application>
  <PresentationFormat>On-screen Show (4:3)</PresentationFormat>
  <Paragraphs>99</Paragraphs>
  <Slides>13</Slides>
  <Notes>7</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Accounting For cash Chapter 9 </vt:lpstr>
      <vt:lpstr>Cash</vt:lpstr>
      <vt:lpstr>Internal Control for Cash</vt:lpstr>
      <vt:lpstr>Cheque </vt:lpstr>
      <vt:lpstr>Petty Cash </vt:lpstr>
      <vt:lpstr>Petty Cash Cont’d </vt:lpstr>
      <vt:lpstr>Petty Cont’d </vt:lpstr>
      <vt:lpstr>Petty Cash Con’d</vt:lpstr>
      <vt:lpstr>Replenishing Petty Cash</vt:lpstr>
      <vt:lpstr>Replenishing Petty Cash:  An Example</vt:lpstr>
      <vt:lpstr>Replenishing Petty Cash:  An Example</vt:lpstr>
      <vt:lpstr>Replenishing Petty Cash:  An Example</vt:lpstr>
      <vt:lpstr>Replenishing Petty Cash:  Journal Entry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Accounting For cash Chapter 9</dc:title>
  <dc:creator>Brian</dc:creator>
  <cp:lastModifiedBy>Brian</cp:lastModifiedBy>
  <cp:revision>4</cp:revision>
  <dcterms:created xsi:type="dcterms:W3CDTF">2016-11-02T18:58:14Z</dcterms:created>
  <dcterms:modified xsi:type="dcterms:W3CDTF">2016-11-02T19:49:01Z</dcterms:modified>
</cp:coreProperties>
</file>