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0" r:id="rId3"/>
    <p:sldId id="271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5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C23B-6F3F-4F35-8E1C-D825A5B737D7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2C021-B9A5-4AB1-94C4-C92694411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1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9625" lvl="1" indent="-358775" eaLnBrk="1" hangingPunct="1">
              <a:lnSpc>
                <a:spcPct val="90000"/>
              </a:lnSpc>
            </a:pPr>
            <a:r>
              <a:rPr lang="en-US" sz="2500">
                <a:latin typeface="Arial" charset="0"/>
                <a:ea typeface="ＭＳ Ｐゴシック" charset="0"/>
              </a:rPr>
              <a:t>helps owners and managers keep track of the financial health of the business. </a:t>
            </a:r>
          </a:p>
          <a:p>
            <a:pPr marL="809625" lvl="1" indent="-358775" eaLnBrk="1" hangingPunct="1">
              <a:lnSpc>
                <a:spcPct val="90000"/>
              </a:lnSpc>
            </a:pPr>
            <a:r>
              <a:rPr lang="en-US" sz="2500">
                <a:latin typeface="Arial" charset="0"/>
                <a:ea typeface="ＭＳ Ｐゴシック" charset="0"/>
              </a:rPr>
              <a:t>provide outsiders with accurate information about the business. </a:t>
            </a:r>
          </a:p>
          <a:p>
            <a:pPr eaLnBrk="1" hangingPunct="1"/>
            <a:endParaRPr lang="en-CA">
              <a:latin typeface="Calibri" charset="0"/>
              <a:ea typeface="ＭＳ Ｐゴシック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2DE3185D-8E04-C442-AEF5-6958E55AB460}" type="slidenum">
              <a:rPr lang="en-US">
                <a:latin typeface="Trebuchet MS" charset="0"/>
              </a:rPr>
              <a:pPr/>
              <a:t>2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b="1">
                <a:latin typeface="Arial" charset="0"/>
                <a:ea typeface="ＭＳ Ｐゴシック" charset="0"/>
              </a:rPr>
              <a:t>See Figure 9.1, </a:t>
            </a:r>
            <a:r>
              <a:rPr lang="ja-JP" altLang="en-US" b="1">
                <a:latin typeface="Calibri" charset="0"/>
                <a:ea typeface="ＭＳ Ｐゴシック" charset="0"/>
              </a:rPr>
              <a:t>“</a:t>
            </a:r>
            <a:r>
              <a:rPr lang="en-US" altLang="ja-JP" b="1">
                <a:latin typeface="Arial" charset="0"/>
                <a:ea typeface="ＭＳ Ｐゴシック" charset="0"/>
              </a:rPr>
              <a:t>Types of Financial Statements</a:t>
            </a:r>
            <a:r>
              <a:rPr lang="ja-JP" altLang="en-US" b="1">
                <a:latin typeface="Calibri" charset="0"/>
                <a:ea typeface="ＭＳ Ｐゴシック" charset="0"/>
              </a:rPr>
              <a:t>”</a:t>
            </a:r>
            <a:r>
              <a:rPr lang="en-US" altLang="ja-JP" b="1">
                <a:latin typeface="Arial" charset="0"/>
                <a:ea typeface="ＭＳ Ｐゴシック" charset="0"/>
              </a:rPr>
              <a:t>, on page 281.</a:t>
            </a:r>
          </a:p>
          <a:p>
            <a:pPr defTabSz="914400" eaLnBrk="1" hangingPunct="1"/>
            <a:r>
              <a:rPr lang="en-US" b="1">
                <a:latin typeface="Arial" charset="0"/>
                <a:ea typeface="ＭＳ Ｐゴシック" charset="0"/>
              </a:rPr>
              <a:t>Preparing a Balance Sheet</a:t>
            </a:r>
          </a:p>
          <a:p>
            <a:pPr defTabSz="914400" eaLnBrk="1" hangingPunct="1">
              <a:buFontTx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On any given day the balance sheet should be different, that is why it is like a snapshot.</a:t>
            </a:r>
          </a:p>
          <a:p>
            <a:pPr defTabSz="914400" eaLnBrk="1" hangingPunct="1"/>
            <a:r>
              <a:rPr lang="en-US" b="1">
                <a:latin typeface="Arial" charset="0"/>
                <a:ea typeface="ＭＳ Ｐゴシック" charset="0"/>
              </a:rPr>
              <a:t>Balance Sheet Equation Method</a:t>
            </a:r>
          </a:p>
          <a:p>
            <a:pPr defTabSz="914400" eaLnBrk="1" hangingPunct="1">
              <a:buFontTx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If the business did not have any debts the balance sheet equation would be: </a:t>
            </a:r>
            <a:r>
              <a:rPr lang="en-US" i="1">
                <a:latin typeface="Arial" charset="0"/>
                <a:ea typeface="ＭＳ Ｐゴシック" charset="0"/>
              </a:rPr>
              <a:t>Assets = Owner</a:t>
            </a:r>
            <a:r>
              <a:rPr lang="ja-JP" altLang="en-US" i="1">
                <a:latin typeface="Calibri" charset="0"/>
                <a:ea typeface="ＭＳ Ｐゴシック" charset="0"/>
              </a:rPr>
              <a:t>’</a:t>
            </a:r>
            <a:r>
              <a:rPr lang="en-US" altLang="ja-JP" i="1">
                <a:latin typeface="Arial" charset="0"/>
                <a:ea typeface="ＭＳ Ｐゴシック" charset="0"/>
              </a:rPr>
              <a:t>s Equity</a:t>
            </a:r>
            <a:r>
              <a:rPr lang="en-US" altLang="ja-JP">
                <a:latin typeface="Arial" charset="0"/>
                <a:ea typeface="ＭＳ Ｐゴシック" charset="0"/>
              </a:rPr>
              <a:t>.</a:t>
            </a:r>
          </a:p>
          <a:p>
            <a:pPr defTabSz="914400" eaLnBrk="1" hangingPunct="1"/>
            <a:endParaRPr lang="en-CA">
              <a:latin typeface="Calibri" charset="0"/>
              <a:ea typeface="ＭＳ Ｐゴシック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D34EDEF6-163A-C64E-BD3A-8A9CB0FF5F5F}" type="slidenum">
              <a:rPr lang="en-US">
                <a:latin typeface="Trebuchet MS" charset="0"/>
              </a:rPr>
              <a:pPr/>
              <a:t>3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30000"/>
              </a:lnSpc>
              <a:buFont typeface="Wingdings 2" charset="0"/>
              <a:buNone/>
            </a:pPr>
            <a:r>
              <a:rPr lang="en-US" sz="2800" b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Balance Sheet Equation Method</a:t>
            </a:r>
          </a:p>
          <a:p>
            <a:pPr marL="809625" lvl="1" indent="-358775" eaLnBrk="1" hangingPunct="1">
              <a:lnSpc>
                <a:spcPct val="80000"/>
              </a:lnSpc>
            </a:pPr>
            <a:r>
              <a:rPr lang="en-US" sz="2500" b="1">
                <a:latin typeface="Arial" charset="0"/>
                <a:ea typeface="ＭＳ Ｐゴシック" charset="0"/>
              </a:rPr>
              <a:t>left side of the equation</a:t>
            </a:r>
            <a:r>
              <a:rPr lang="en-US" sz="2500">
                <a:latin typeface="Arial" charset="0"/>
                <a:ea typeface="ＭＳ Ｐゴシック" charset="0"/>
              </a:rPr>
              <a:t> (assets) </a:t>
            </a:r>
            <a:r>
              <a:rPr lang="en-US" sz="2500" b="1">
                <a:latin typeface="Arial" charset="0"/>
                <a:ea typeface="ＭＳ Ｐゴシック" charset="0"/>
              </a:rPr>
              <a:t>ALWAYS</a:t>
            </a:r>
            <a:r>
              <a:rPr lang="en-US" sz="2500">
                <a:latin typeface="Arial" charset="0"/>
                <a:ea typeface="ＭＳ Ｐゴシック" charset="0"/>
              </a:rPr>
              <a:t> equals </a:t>
            </a:r>
            <a:r>
              <a:rPr lang="en-US" sz="2500" b="1">
                <a:latin typeface="Arial" charset="0"/>
                <a:ea typeface="ＭＳ Ｐゴシック" charset="0"/>
              </a:rPr>
              <a:t>the right side</a:t>
            </a:r>
            <a:r>
              <a:rPr lang="en-US" sz="2500">
                <a:latin typeface="Arial" charset="0"/>
                <a:ea typeface="ＭＳ Ｐゴシック" charset="0"/>
              </a:rPr>
              <a:t> (liabilities plus owner</a:t>
            </a:r>
            <a:r>
              <a:rPr lang="ja-JP" altLang="en-US" sz="2500">
                <a:latin typeface="Calibri" charset="0"/>
                <a:ea typeface="ＭＳ Ｐゴシック" charset="0"/>
              </a:rPr>
              <a:t>’</a:t>
            </a:r>
            <a:r>
              <a:rPr lang="en-US" altLang="ja-JP" sz="2500">
                <a:latin typeface="Arial" charset="0"/>
                <a:ea typeface="ＭＳ Ｐゴシック" charset="0"/>
              </a:rPr>
              <a:t>s equity).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Assets are owned by one of two groups</a:t>
            </a:r>
          </a:p>
          <a:p>
            <a:pPr marL="809625" lvl="1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>
                <a:latin typeface="Arial" charset="0"/>
                <a:ea typeface="ＭＳ Ｐゴシック" charset="0"/>
              </a:rPr>
              <a:t>owner(s) of the business (owner</a:t>
            </a:r>
            <a:r>
              <a:rPr lang="ja-JP" altLang="en-US" sz="2800">
                <a:latin typeface="Calibri" charset="0"/>
                <a:ea typeface="ＭＳ Ｐゴシック" charset="0"/>
              </a:rPr>
              <a:t>’</a:t>
            </a:r>
            <a:r>
              <a:rPr lang="en-US" altLang="ja-JP" sz="2800">
                <a:latin typeface="Arial" charset="0"/>
                <a:ea typeface="ＭＳ Ｐゴシック" charset="0"/>
              </a:rPr>
              <a:t>s equity)</a:t>
            </a:r>
          </a:p>
          <a:p>
            <a:pPr marL="809625" lvl="1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>
                <a:latin typeface="Arial" charset="0"/>
                <a:ea typeface="ＭＳ Ｐゴシック" charset="0"/>
              </a:rPr>
              <a:t>individuals or businesses owed money (liabilities)</a:t>
            </a:r>
            <a:endParaRPr lang="en-CA" sz="280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CA">
              <a:latin typeface="Calibri" charset="0"/>
              <a:ea typeface="ＭＳ Ｐゴシック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FD852692-DB06-7C4B-94F1-E28DA5869F0F}" type="slidenum">
              <a:rPr lang="en-US">
                <a:latin typeface="Trebuchet MS" charset="0"/>
              </a:rPr>
              <a:pPr/>
              <a:t>4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charset="0"/>
              <a:buNone/>
              <a:tabLst>
                <a:tab pos="450850" algn="l"/>
              </a:tabLst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Cost Principle and Depreciation</a:t>
            </a:r>
          </a:p>
          <a:p>
            <a:pPr marL="822325" lvl="1" indent="-285750" eaLnBrk="1" hangingPunct="1">
              <a:lnSpc>
                <a:spcPct val="80000"/>
              </a:lnSpc>
              <a:tabLst>
                <a:tab pos="450850" algn="l"/>
              </a:tabLst>
            </a:pPr>
            <a:r>
              <a:rPr lang="en-US" sz="2800" dirty="0">
                <a:latin typeface="Arial" charset="0"/>
                <a:ea typeface="ＭＳ Ｐゴシック" charset="0"/>
              </a:rPr>
              <a:t>recording an asset at the actual amount it costs the business </a:t>
            </a:r>
          </a:p>
          <a:p>
            <a:pPr marL="822325" lvl="1" indent="-285750" eaLnBrk="1" hangingPunct="1">
              <a:lnSpc>
                <a:spcPct val="80000"/>
              </a:lnSpc>
              <a:tabLst>
                <a:tab pos="450850" algn="l"/>
              </a:tabLst>
            </a:pPr>
            <a:r>
              <a:rPr lang="en-US" sz="2800" dirty="0">
                <a:latin typeface="Arial" charset="0"/>
                <a:ea typeface="ＭＳ Ｐゴシック" charset="0"/>
              </a:rPr>
              <a:t>Even when an asset </a:t>
            </a:r>
            <a:r>
              <a:rPr lang="en-US" sz="2800" b="1" dirty="0">
                <a:latin typeface="Arial" charset="0"/>
                <a:ea typeface="ＭＳ Ｐゴシック" charset="0"/>
              </a:rPr>
              <a:t>depreciates</a:t>
            </a:r>
            <a:r>
              <a:rPr lang="en-US" sz="2800" dirty="0">
                <a:latin typeface="Arial" charset="0"/>
                <a:ea typeface="ＭＳ Ｐゴシック" charset="0"/>
              </a:rPr>
              <a:t> or loses value over time the asset value on the books remains the same.</a:t>
            </a:r>
          </a:p>
          <a:p>
            <a:pPr eaLnBrk="1" hangingPunct="1">
              <a:tabLst>
                <a:tab pos="450850" algn="l"/>
              </a:tabLst>
            </a:pPr>
            <a:endParaRPr lang="en-CA" dirty="0">
              <a:latin typeface="Calibri" charset="0"/>
              <a:ea typeface="ＭＳ Ｐゴシック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F8975B0D-73AB-7E45-BE34-7B5CBF71999D}" type="slidenum">
              <a:rPr lang="en-US">
                <a:latin typeface="Trebuchet MS" charset="0"/>
              </a:rPr>
              <a:pPr/>
              <a:t>7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B66212-0CD7-4B95-BA2C-C6243482354F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4DB8A3-5E4F-4A72-A49E-81EEC03999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Steps for creating a Balance Sheet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Mr.Singh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6913" y="2438400"/>
          <a:ext cx="4287837" cy="3089276"/>
        </p:xfrm>
        <a:graphic>
          <a:graphicData uri="http://schemas.openxmlformats.org/drawingml/2006/table">
            <a:tbl>
              <a:tblPr/>
              <a:tblGrid>
                <a:gridCol w="2463490"/>
                <a:gridCol w="1824347"/>
              </a:tblGrid>
              <a:tr h="3442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Assets</a:t>
                      </a: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2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Cash</a:t>
                      </a: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$      </a:t>
                      </a:r>
                      <a:r>
                        <a:rPr kumimoji="0" lang="en-C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1,150 </a:t>
                      </a:r>
                      <a:endParaRPr kumimoji="0" lang="en-CA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795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Accounts </a:t>
                      </a:r>
                      <a:r>
                        <a:rPr kumimoji="0" lang="en-C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Receivable - Subway</a:t>
                      </a:r>
                      <a:endParaRPr kumimoji="0" lang="en-CA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 </a:t>
                      </a:r>
                      <a:r>
                        <a:rPr kumimoji="0" lang="en-C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3,400</a:t>
                      </a:r>
                      <a:endParaRPr kumimoji="0" lang="en-CA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2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Building</a:t>
                      </a:r>
                      <a:endParaRPr kumimoji="0" lang="en-CA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</a:t>
                      </a:r>
                      <a:r>
                        <a:rPr kumimoji="0" lang="en-C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13,575 </a:t>
                      </a:r>
                      <a:endParaRPr kumimoji="0" lang="en-CA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2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Equipment</a:t>
                      </a:r>
                      <a:endParaRPr kumimoji="0" lang="en-CA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</a:t>
                      </a:r>
                      <a:r>
                        <a:rPr kumimoji="0" lang="en-CA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42,500</a:t>
                      </a:r>
                      <a:r>
                        <a:rPr kumimoji="0" lang="en-CA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endParaRPr kumimoji="0" lang="en-CA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2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2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</a:t>
                      </a: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2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Total Assets</a:t>
                      </a:r>
                      <a:endParaRPr kumimoji="0" lang="en-CA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200" b="0" i="0" u="dbl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$ </a:t>
                      </a:r>
                      <a:r>
                        <a:rPr kumimoji="0" lang="en-CA" sz="2200" b="0" i="0" u="dbl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60,625</a:t>
                      </a:r>
                      <a:endParaRPr kumimoji="0" lang="en-CA" sz="2200" b="1" i="0" u="dbl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6" marR="8966" marT="896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7197" name="Rectangle 93"/>
          <p:cNvSpPr>
            <a:spLocks noGrp="1" noChangeArrowheads="1"/>
          </p:cNvSpPr>
          <p:nvPr>
            <p:ph idx="1"/>
          </p:nvPr>
        </p:nvSpPr>
        <p:spPr>
          <a:xfrm>
            <a:off x="612775" y="1631950"/>
            <a:ext cx="8153400" cy="80645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latin typeface="Tw Cen MT" charset="0"/>
                <a:ea typeface="ＭＳ Ｐゴシック" charset="0"/>
              </a:rPr>
              <a:t>For our example, the assets would be:</a:t>
            </a:r>
          </a:p>
        </p:txBody>
      </p:sp>
      <p:sp>
        <p:nvSpPr>
          <p:cNvPr id="2972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Example</a:t>
            </a:r>
          </a:p>
        </p:txBody>
      </p:sp>
      <p:sp>
        <p:nvSpPr>
          <p:cNvPr id="9" name="Oval Callout 8"/>
          <p:cNvSpPr>
            <a:spLocks noChangeArrowheads="1"/>
          </p:cNvSpPr>
          <p:nvPr/>
        </p:nvSpPr>
        <p:spPr bwMode="auto">
          <a:xfrm>
            <a:off x="612775" y="5105400"/>
            <a:ext cx="2624138" cy="914400"/>
          </a:xfrm>
          <a:prstGeom prst="wedgeEllipseCallout">
            <a:avLst>
              <a:gd name="adj1" fmla="val 44171"/>
              <a:gd name="adj2" fmla="val -153102"/>
            </a:avLst>
          </a:prstGeom>
          <a:solidFill>
            <a:srgbClr val="9BBB59"/>
          </a:solidFill>
          <a:ln w="10000">
            <a:solidFill>
              <a:srgbClr val="9BBB59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LONG-TERM ASSETS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103563" y="3879850"/>
            <a:ext cx="4549775" cy="604838"/>
          </a:xfrm>
          <a:prstGeom prst="roundRect">
            <a:avLst/>
          </a:prstGeom>
          <a:noFill/>
          <a:ln w="47625">
            <a:solidFill>
              <a:srgbClr val="604A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 2" pitchFamily="18" charset="2"/>
              <a:buNone/>
              <a:defRPr/>
            </a:pPr>
            <a:endParaRPr lang="en-US" sz="1600" u="sng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Oval Callout 10"/>
          <p:cNvSpPr>
            <a:spLocks noChangeArrowheads="1"/>
          </p:cNvSpPr>
          <p:nvPr/>
        </p:nvSpPr>
        <p:spPr bwMode="auto">
          <a:xfrm>
            <a:off x="612775" y="2438400"/>
            <a:ext cx="2209800" cy="914400"/>
          </a:xfrm>
          <a:prstGeom prst="wedgeEllipseCallout">
            <a:avLst>
              <a:gd name="adj1" fmla="val 62667"/>
              <a:gd name="adj2" fmla="val 19241"/>
            </a:avLst>
          </a:prstGeom>
          <a:solidFill>
            <a:srgbClr val="9BBB59"/>
          </a:solidFill>
          <a:ln w="10000">
            <a:solidFill>
              <a:srgbClr val="9BBB59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CURRENT ASSETS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103563" y="2781300"/>
            <a:ext cx="4549775" cy="1098550"/>
          </a:xfrm>
          <a:prstGeom prst="roundRect">
            <a:avLst/>
          </a:prstGeom>
          <a:noFill/>
          <a:ln w="47625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 typeface="Wingdings 2" pitchFamily="18" charset="2"/>
              <a:buNone/>
              <a:defRPr/>
            </a:pPr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3352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of liquidity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19200" y="5999381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of useful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55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b="1" i="1">
                <a:solidFill>
                  <a:schemeClr val="tx2"/>
                </a:solidFill>
                <a:latin typeface="Tw Cen MT" charset="0"/>
                <a:ea typeface="ＭＳ Ｐゴシック" charset="0"/>
              </a:rPr>
              <a:t>List the Liabilities</a:t>
            </a:r>
          </a:p>
          <a:p>
            <a:pPr marL="914400" lvl="1" indent="-457200" eaLnBrk="1" hangingPunct="1">
              <a:buFontTx/>
              <a:buChar char="•"/>
            </a:pPr>
            <a:r>
              <a:rPr lang="en-US" sz="2200">
                <a:latin typeface="Tw Cen MT" charset="0"/>
                <a:ea typeface="ＭＳ Ｐゴシック" charset="0"/>
              </a:rPr>
              <a:t>Liabilities represent a future sacrifice or obligation for the business (i.e. they must be repaid at some point)</a:t>
            </a:r>
          </a:p>
          <a:p>
            <a:pPr marL="914400" lvl="1" indent="-457200" eaLnBrk="1" hangingPunct="1">
              <a:buFontTx/>
              <a:buChar char="•"/>
            </a:pPr>
            <a:r>
              <a:rPr lang="en-US" sz="2200">
                <a:latin typeface="Tw Cen MT" charset="0"/>
                <a:ea typeface="ＭＳ Ｐゴシック" charset="0"/>
              </a:rPr>
              <a:t>They must be the result of a past transaction</a:t>
            </a:r>
          </a:p>
          <a:p>
            <a:pPr marL="914400" lvl="1" indent="-457200" eaLnBrk="1" hangingPunct="1">
              <a:buFontTx/>
              <a:buChar char="•"/>
            </a:pPr>
            <a:r>
              <a:rPr lang="en-US" sz="220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Accounts payable</a:t>
            </a:r>
            <a:r>
              <a:rPr lang="en-US" sz="2200">
                <a:latin typeface="Tw Cen MT" charset="0"/>
                <a:ea typeface="ＭＳ Ｐゴシック" charset="0"/>
              </a:rPr>
              <a:t>- purchases made on credit/account that have not yet been paid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5 Steps to Prepare Balance Sheet</a:t>
            </a:r>
            <a:endParaRPr lang="en-US" sz="3600">
              <a:latin typeface="Tw Cen MT" charset="0"/>
              <a:ea typeface="ＭＳ Ｐゴシック" charset="0"/>
            </a:endParaRPr>
          </a:p>
        </p:txBody>
      </p:sp>
      <p:pic>
        <p:nvPicPr>
          <p:cNvPr id="30724" name="Picture 6" descr="CurrentLiabilitiesaCloserl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8"/>
          <a:stretch>
            <a:fillRect/>
          </a:stretch>
        </p:blipFill>
        <p:spPr bwMode="auto">
          <a:xfrm>
            <a:off x="4970463" y="4391025"/>
            <a:ext cx="3443287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81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b="1" dirty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CURRENT</a:t>
            </a:r>
            <a:r>
              <a:rPr lang="en-US" sz="2400" dirty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 LIABILITIES</a:t>
            </a:r>
          </a:p>
          <a:p>
            <a:pPr eaLnBrk="1" hangingPunct="1"/>
            <a:r>
              <a:rPr lang="en-US" sz="2400" dirty="0">
                <a:latin typeface="Tw Cen MT" charset="0"/>
                <a:ea typeface="ＭＳ Ｐゴシック" charset="0"/>
              </a:rPr>
              <a:t>Debts that must be paid within one year</a:t>
            </a:r>
          </a:p>
          <a:p>
            <a:pPr eaLnBrk="1" hangingPunct="1"/>
            <a:r>
              <a:rPr lang="en-US" sz="2400" dirty="0">
                <a:latin typeface="Tw Cen MT" charset="0"/>
                <a:ea typeface="ＭＳ Ｐゴシック" charset="0"/>
              </a:rPr>
              <a:t>List in order of </a:t>
            </a:r>
            <a:r>
              <a:rPr lang="en-US" sz="2400" b="1" dirty="0">
                <a:latin typeface="Tw Cen MT" charset="0"/>
                <a:ea typeface="ＭＳ Ｐゴシック" charset="0"/>
              </a:rPr>
              <a:t>ACCOUNTS PAYABLE</a:t>
            </a:r>
            <a:r>
              <a:rPr lang="en-US" sz="2400" dirty="0">
                <a:latin typeface="Tw Cen MT" charset="0"/>
                <a:ea typeface="ＭＳ Ｐゴシック" charset="0"/>
              </a:rPr>
              <a:t> due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LONG-TERM</a:t>
            </a:r>
            <a:r>
              <a:rPr lang="en-US" sz="2400" dirty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 LIABILITIES</a:t>
            </a:r>
          </a:p>
          <a:p>
            <a:pPr eaLnBrk="1" hangingPunct="1"/>
            <a:r>
              <a:rPr lang="en-US" sz="2400" dirty="0">
                <a:latin typeface="Tw Cen MT" charset="0"/>
                <a:ea typeface="ＭＳ Ｐゴシック" charset="0"/>
              </a:rPr>
              <a:t>Debts such as a mortgage loan, that take longer than one year to repay; must be repaid in order:</a:t>
            </a:r>
          </a:p>
          <a:p>
            <a:pPr lvl="1" eaLnBrk="1" hangingPunct="1"/>
            <a:r>
              <a:rPr lang="en-US" sz="2000" b="1" dirty="0">
                <a:latin typeface="Tw Cen MT" charset="0"/>
                <a:ea typeface="ＭＳ Ｐゴシック" charset="0"/>
              </a:rPr>
              <a:t>Bank Loan Payable</a:t>
            </a:r>
            <a:r>
              <a:rPr lang="en-US" sz="2000" dirty="0">
                <a:latin typeface="Tw Cen MT" charset="0"/>
                <a:ea typeface="ＭＳ Ｐゴシック" charset="0"/>
              </a:rPr>
              <a:t>: we borrowed $ from the bank</a:t>
            </a:r>
          </a:p>
          <a:p>
            <a:pPr lvl="1" eaLnBrk="1" hangingPunct="1"/>
            <a:r>
              <a:rPr lang="en-US" sz="2000" b="1" dirty="0">
                <a:latin typeface="Tw Cen MT" charset="0"/>
                <a:ea typeface="ＭＳ Ｐゴシック" charset="0"/>
              </a:rPr>
              <a:t>Mortgage Payable</a:t>
            </a:r>
            <a:r>
              <a:rPr lang="en-US" sz="2000" dirty="0">
                <a:latin typeface="Tw Cen MT" charset="0"/>
                <a:ea typeface="ＭＳ Ｐゴシック" charset="0"/>
              </a:rPr>
              <a:t>: we borrowed $$ to purchase land or a building</a:t>
            </a:r>
          </a:p>
          <a:p>
            <a:pPr lvl="2" eaLnBrk="1" hangingPunct="1"/>
            <a:r>
              <a:rPr lang="en-US" sz="1800" dirty="0">
                <a:latin typeface="Tw Cen MT" charset="0"/>
                <a:ea typeface="ＭＳ Ｐゴシック" charset="0"/>
              </a:rPr>
              <a:t>Ex. you purchase a $300 000 house with a $50 000 down payment; the remainder is a </a:t>
            </a:r>
            <a:r>
              <a:rPr lang="en-US" sz="1800" b="1" dirty="0">
                <a:latin typeface="Tw Cen MT" charset="0"/>
                <a:ea typeface="ＭＳ Ｐゴシック" charset="0"/>
              </a:rPr>
              <a:t>Mortgage Payable</a:t>
            </a:r>
            <a:r>
              <a:rPr lang="en-US" sz="1800" dirty="0">
                <a:latin typeface="Tw Cen MT" charset="0"/>
                <a:ea typeface="ＭＳ Ｐゴシック" charset="0"/>
              </a:rPr>
              <a:t>:</a:t>
            </a:r>
          </a:p>
          <a:p>
            <a:pPr algn="ctr" eaLnBrk="1" hangingPunct="1">
              <a:buFontTx/>
              <a:buNone/>
            </a:pPr>
            <a:r>
              <a:rPr lang="en-US" sz="2000" dirty="0">
                <a:latin typeface="Tw Cen MT" charset="0"/>
                <a:ea typeface="ＭＳ Ｐゴシック" charset="0"/>
              </a:rPr>
              <a:t>A = L + OE </a:t>
            </a:r>
            <a:r>
              <a:rPr lang="en-US" sz="2000" dirty="0">
                <a:latin typeface="Tw Cen MT" charset="0"/>
                <a:ea typeface="ＭＳ Ｐゴシック" charset="0"/>
                <a:sym typeface="Wingdings" charset="0"/>
              </a:rPr>
              <a:t></a:t>
            </a:r>
            <a:r>
              <a:rPr lang="en-US" sz="2000" dirty="0">
                <a:latin typeface="Tw Cen MT" charset="0"/>
                <a:ea typeface="ＭＳ Ｐゴシック" charset="0"/>
              </a:rPr>
              <a:t> $300 000  =  $250 000 + $50 000</a:t>
            </a:r>
            <a:endParaRPr lang="en-US" sz="2400" dirty="0">
              <a:latin typeface="Tw Cen MT" charset="0"/>
              <a:ea typeface="ＭＳ Ｐゴシック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CURRENT AND LONG-TERM LIABILITIES</a:t>
            </a:r>
          </a:p>
        </p:txBody>
      </p:sp>
    </p:spTree>
    <p:extLst>
      <p:ext uri="{BB962C8B-B14F-4D97-AF65-F5344CB8AC3E}">
        <p14:creationId xmlns:p14="http://schemas.microsoft.com/office/powerpoint/2010/main" val="2038386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2792413"/>
          <a:ext cx="4819650" cy="1257300"/>
        </p:xfrm>
        <a:graphic>
          <a:graphicData uri="http://schemas.openxmlformats.org/drawingml/2006/table">
            <a:tbl>
              <a:tblPr/>
              <a:tblGrid>
                <a:gridCol w="3290888"/>
                <a:gridCol w="1528762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Liabilities</a:t>
                      </a:r>
                    </a:p>
                  </a:txBody>
                  <a:tcPr marL="8965" marR="8965" marT="896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Accounts Payable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Buns R Us</a:t>
                      </a:r>
                    </a:p>
                  </a:txBody>
                  <a:tcPr marL="8965" marR="8965" marT="896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$    1,350 </a:t>
                      </a:r>
                    </a:p>
                  </a:txBody>
                  <a:tcPr marL="8965" marR="8965" marT="896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Loan Payable -  Salami Finance   </a:t>
                      </a:r>
                    </a:p>
                  </a:txBody>
                  <a:tcPr marL="8965" marR="8965" marT="896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25,170</a:t>
                      </a: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</a:p>
                  </a:txBody>
                  <a:tcPr marL="8965" marR="8965" marT="896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Total Liabilities</a:t>
                      </a:r>
                      <a:endParaRPr kumimoji="0" lang="en-CA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$  26,520 </a:t>
                      </a:r>
                      <a:endParaRPr kumimoji="0" lang="en-CA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3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798638"/>
            <a:ext cx="8153400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>
                <a:latin typeface="Tw Cen MT" charset="0"/>
                <a:ea typeface="ＭＳ Ｐゴシック" charset="0"/>
              </a:rPr>
              <a:t>Our liabilities would be:</a:t>
            </a:r>
          </a:p>
        </p:txBody>
      </p:sp>
      <p:sp>
        <p:nvSpPr>
          <p:cNvPr id="3278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>
                <a:latin typeface="Tw Cen MT" charset="0"/>
                <a:ea typeface="ＭＳ Ｐゴシック" charset="0"/>
              </a:rPr>
              <a:t>Example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49438" y="3048000"/>
            <a:ext cx="5143500" cy="422275"/>
          </a:xfrm>
          <a:prstGeom prst="roundRect">
            <a:avLst/>
          </a:prstGeom>
          <a:noFill/>
          <a:ln w="47625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 typeface="Wingdings 2" pitchFamily="18" charset="2"/>
              <a:buNone/>
              <a:defRPr/>
            </a:pPr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  <p:sp>
        <p:nvSpPr>
          <p:cNvPr id="11" name="Oval Callout 10"/>
          <p:cNvSpPr>
            <a:spLocks noChangeArrowheads="1"/>
          </p:cNvSpPr>
          <p:nvPr/>
        </p:nvSpPr>
        <p:spPr bwMode="auto">
          <a:xfrm>
            <a:off x="5791200" y="1508125"/>
            <a:ext cx="2209800" cy="914400"/>
          </a:xfrm>
          <a:prstGeom prst="wedgeEllipseCallout">
            <a:avLst>
              <a:gd name="adj1" fmla="val -48741"/>
              <a:gd name="adj2" fmla="val 113472"/>
            </a:avLst>
          </a:prstGeom>
          <a:solidFill>
            <a:schemeClr val="accent2"/>
          </a:solidFill>
          <a:ln w="10000">
            <a:solidFill>
              <a:schemeClr val="accent2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CURRENT LIABILITY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49438" y="3470275"/>
            <a:ext cx="5143500" cy="323850"/>
          </a:xfrm>
          <a:prstGeom prst="roundRect">
            <a:avLst/>
          </a:prstGeom>
          <a:noFill/>
          <a:ln w="47625">
            <a:solidFill>
              <a:srgbClr val="604A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 typeface="Wingdings 2" pitchFamily="18" charset="2"/>
              <a:buNone/>
              <a:defRPr/>
            </a:pPr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  <p:sp>
        <p:nvSpPr>
          <p:cNvPr id="13" name="Oval Callout 12"/>
          <p:cNvSpPr>
            <a:spLocks noChangeArrowheads="1"/>
          </p:cNvSpPr>
          <p:nvPr/>
        </p:nvSpPr>
        <p:spPr bwMode="auto">
          <a:xfrm>
            <a:off x="5334000" y="5105400"/>
            <a:ext cx="2667000" cy="914400"/>
          </a:xfrm>
          <a:prstGeom prst="wedgeEllipseCallout">
            <a:avLst>
              <a:gd name="adj1" fmla="val -74264"/>
              <a:gd name="adj2" fmla="val -191597"/>
            </a:avLst>
          </a:prstGeom>
          <a:solidFill>
            <a:schemeClr val="accent2"/>
          </a:solidFill>
          <a:ln w="10000">
            <a:solidFill>
              <a:schemeClr val="accent2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LONG-TERM LIABILITY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2938" y="2401669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order of accounts payable due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9988" y="6019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 to Long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94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9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AutoNum type="arabicPeriod" startAt="4"/>
            </a:pPr>
            <a:r>
              <a:rPr lang="en-US" b="1" i="1" dirty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Calculate Owner</a:t>
            </a:r>
            <a:r>
              <a:rPr lang="ja-JP" altLang="en-US" b="1" i="1" dirty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’</a:t>
            </a:r>
            <a:r>
              <a:rPr lang="en-US" altLang="ja-JP" b="1" i="1" dirty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s Equity</a:t>
            </a:r>
          </a:p>
          <a:p>
            <a:pPr marL="914400" lvl="1" indent="-457200" eaLnBrk="1" hangingPunct="1">
              <a:buFontTx/>
              <a:buChar char="•"/>
            </a:pPr>
            <a:r>
              <a:rPr lang="en-US" dirty="0">
                <a:latin typeface="Tw Cen MT" charset="0"/>
                <a:ea typeface="ＭＳ Ｐゴシック" charset="0"/>
              </a:rPr>
              <a:t>Using the BS equation, can rearrange to calculate OE: </a:t>
            </a:r>
          </a:p>
          <a:p>
            <a:pPr marL="533400" indent="-533400" algn="ctr" eaLnBrk="1" hangingPunct="1">
              <a:buFontTx/>
              <a:buNone/>
            </a:pPr>
            <a:r>
              <a:rPr lang="en-US" sz="3600" b="1" dirty="0">
                <a:solidFill>
                  <a:srgbClr val="4BACC6"/>
                </a:solidFill>
                <a:latin typeface="Tw Cen MT" charset="0"/>
                <a:ea typeface="ＭＳ Ｐゴシック" charset="0"/>
              </a:rPr>
              <a:t>Assets – Liabilities = Owner</a:t>
            </a:r>
            <a:r>
              <a:rPr lang="ja-JP" altLang="en-US" sz="3600" b="1" dirty="0">
                <a:solidFill>
                  <a:srgbClr val="4BACC6"/>
                </a:solidFill>
                <a:latin typeface="Tw Cen MT" charset="0"/>
                <a:ea typeface="ＭＳ Ｐゴシック" charset="0"/>
              </a:rPr>
              <a:t>’</a:t>
            </a:r>
            <a:r>
              <a:rPr lang="en-US" altLang="ja-JP" sz="3600" b="1" dirty="0">
                <a:solidFill>
                  <a:srgbClr val="4BACC6"/>
                </a:solidFill>
                <a:latin typeface="Tw Cen MT" charset="0"/>
                <a:ea typeface="ＭＳ Ｐゴシック" charset="0"/>
              </a:rPr>
              <a:t>s Equity</a:t>
            </a:r>
            <a:endParaRPr lang="en-US" altLang="ja-JP" dirty="0">
              <a:solidFill>
                <a:srgbClr val="CC0000"/>
              </a:solidFill>
              <a:latin typeface="Tw Cen MT" charset="0"/>
              <a:ea typeface="ＭＳ Ｐゴシック" charset="0"/>
            </a:endParaRPr>
          </a:p>
          <a:p>
            <a:pPr marL="914400" lvl="1" indent="-457200" eaLnBrk="1" hangingPunct="1">
              <a:buFontTx/>
              <a:buChar char="•"/>
            </a:pPr>
            <a:r>
              <a:rPr lang="en-US" dirty="0">
                <a:latin typeface="Tw Cen MT" charset="0"/>
                <a:ea typeface="ＭＳ Ｐゴシック" charset="0"/>
              </a:rPr>
              <a:t>From our example, Assets = $60,625 </a:t>
            </a:r>
            <a:br>
              <a:rPr lang="en-US" dirty="0">
                <a:latin typeface="Tw Cen MT" charset="0"/>
                <a:ea typeface="ＭＳ Ｐゴシック" charset="0"/>
              </a:rPr>
            </a:br>
            <a:r>
              <a:rPr lang="en-US" dirty="0">
                <a:latin typeface="Tw Cen MT" charset="0"/>
                <a:ea typeface="ＭＳ Ｐゴシック" charset="0"/>
              </a:rPr>
              <a:t>and Liabilities = $26, 520</a:t>
            </a:r>
          </a:p>
          <a:p>
            <a:pPr marL="533400" indent="-533400" eaLnBrk="1" hangingPunct="1">
              <a:buFontTx/>
              <a:buNone/>
            </a:pPr>
            <a:endParaRPr lang="en-US" dirty="0">
              <a:solidFill>
                <a:schemeClr val="accent2"/>
              </a:solidFill>
              <a:latin typeface="Tw Cen MT" charset="0"/>
              <a:ea typeface="ＭＳ Ｐゴシック" charset="0"/>
            </a:endParaRPr>
          </a:p>
          <a:p>
            <a:pPr marL="533400" indent="-533400" algn="ctr" eaLnBrk="1" hangingPunct="1">
              <a:buFontTx/>
              <a:buNone/>
            </a:pPr>
            <a:r>
              <a:rPr lang="en-US" sz="3400" b="1" dirty="0">
                <a:solidFill>
                  <a:srgbClr val="4BACC6"/>
                </a:solidFill>
                <a:latin typeface="Tw Cen MT" charset="0"/>
                <a:ea typeface="ＭＳ Ｐゴシック" charset="0"/>
              </a:rPr>
              <a:t>$60,625 - $26, 520 = $34,105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5 Steps to Prepare Balance Sheet</a:t>
            </a:r>
            <a:endParaRPr lang="en-US" sz="3600">
              <a:latin typeface="Tw Cen M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211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48381"/>
              </p:ext>
            </p:extLst>
          </p:nvPr>
        </p:nvGraphicFramePr>
        <p:xfrm>
          <a:off x="396875" y="2235200"/>
          <a:ext cx="6645275" cy="4213133"/>
        </p:xfrm>
        <a:graphic>
          <a:graphicData uri="http://schemas.openxmlformats.org/drawingml/2006/table">
            <a:tbl>
              <a:tblPr/>
              <a:tblGrid>
                <a:gridCol w="1966913"/>
                <a:gridCol w="884237"/>
                <a:gridCol w="385763"/>
                <a:gridCol w="2571750"/>
                <a:gridCol w="836612"/>
              </a:tblGrid>
              <a:tr h="8318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 Sandwich Shop</a:t>
                      </a:r>
                      <a:endParaRPr kumimoji="0" lang="en-C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Balance Sheet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December 1, 2014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Assets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Liabilities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Cash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$      1,150 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Accounts Payable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Buns R Us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$     1,350 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Accounts Receivable - Subway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 3,400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Loan Payable -  Salami Finance   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25,170</a:t>
                      </a: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Equipment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13,575 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Total Liabilities</a:t>
                      </a: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$   26,520 </a:t>
                      </a: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Building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</a:t>
                      </a:r>
                      <a:r>
                        <a:rPr kumimoji="0" lang="en-CA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42,500</a:t>
                      </a: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   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Owner’s Equity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M. </a:t>
                      </a: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Sandwich, </a:t>
                      </a:r>
                      <a:r>
                        <a:rPr kumimoji="0" lang="en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Capital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$   34,105</a:t>
                      </a: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Total Assets</a:t>
                      </a: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$   60,625</a:t>
                      </a:r>
                      <a:endParaRPr kumimoji="0" lang="en-CA" sz="1600" b="1" i="0" u="sng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Total Liabilities and Owner’s Equity</a:t>
                      </a: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$   60,625 </a:t>
                      </a:r>
                      <a:endParaRPr kumimoji="0" lang="en-CA" sz="1600" b="1" i="0" u="sng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471613"/>
            <a:ext cx="8153400" cy="939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5"/>
            </a:pPr>
            <a:r>
              <a:rPr lang="en-US" b="1" i="1">
                <a:solidFill>
                  <a:schemeClr val="tx2"/>
                </a:solidFill>
                <a:latin typeface="Tw Cen MT" charset="0"/>
                <a:ea typeface="ＭＳ Ｐゴシック" charset="0"/>
              </a:rPr>
              <a:t>Put It All Together</a:t>
            </a:r>
          </a:p>
        </p:txBody>
      </p:sp>
      <p:sp>
        <p:nvSpPr>
          <p:cNvPr id="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5 Steps to Prepare Balance Sheet</a:t>
            </a:r>
            <a:endParaRPr lang="en-US" sz="3600" dirty="0">
              <a:latin typeface="Tw Cen MT" charset="0"/>
              <a:ea typeface="ＭＳ Ｐゴシック" charset="0"/>
            </a:endParaRPr>
          </a:p>
        </p:txBody>
      </p:sp>
      <p:sp>
        <p:nvSpPr>
          <p:cNvPr id="6" name="Rounded Rectangular Callout 5"/>
          <p:cNvSpPr>
            <a:spLocks noChangeArrowheads="1"/>
          </p:cNvSpPr>
          <p:nvPr/>
        </p:nvSpPr>
        <p:spPr bwMode="auto">
          <a:xfrm>
            <a:off x="5872163" y="228600"/>
            <a:ext cx="3103562" cy="3095625"/>
          </a:xfrm>
          <a:prstGeom prst="wedgeRoundRectCallout">
            <a:avLst>
              <a:gd name="adj1" fmla="val -34819"/>
              <a:gd name="adj2" fmla="val 54708"/>
              <a:gd name="adj3" fmla="val 16667"/>
            </a:avLst>
          </a:prstGeom>
          <a:solidFill>
            <a:srgbClr val="F79646"/>
          </a:solidFill>
          <a:ln w="10000">
            <a:solidFill>
              <a:schemeClr val="accent1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lnSpc>
                <a:spcPct val="70000"/>
              </a:lnSpc>
              <a:spcBef>
                <a:spcPts val="1000"/>
              </a:spcBef>
              <a:buFont typeface="Wingdings 2" pitchFamily="18" charset="2"/>
              <a:buNone/>
              <a:defRPr/>
            </a:pPr>
            <a:r>
              <a:rPr lang="en-CA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Balance Sheet Conventions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buFont typeface="Wingdings 2" pitchFamily="18" charset="2"/>
              <a:buAutoNum type="arabicPeriod"/>
              <a:defRPr/>
            </a:pPr>
            <a:r>
              <a:rPr lang="en-CA" sz="24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No Abbreviations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buFont typeface="Wingdings 2" pitchFamily="18" charset="2"/>
              <a:buNone/>
              <a:defRPr/>
            </a:pPr>
            <a:r>
              <a:rPr lang="en-CA" sz="24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2. No corrections or changes on sheet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buFont typeface="Wingdings 2" pitchFamily="18" charset="2"/>
              <a:buNone/>
              <a:defRPr/>
            </a:pPr>
            <a:r>
              <a:rPr lang="en-CA" sz="24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3. Line up figures and dollar signs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buFont typeface="Wingdings 2" pitchFamily="18" charset="2"/>
              <a:buNone/>
              <a:defRPr/>
            </a:pPr>
            <a:r>
              <a:rPr lang="en-CA" sz="24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4. Underline totals and double underline </a:t>
            </a:r>
            <a:r>
              <a:rPr lang="en-CA" sz="2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final totals</a:t>
            </a:r>
          </a:p>
        </p:txBody>
      </p:sp>
    </p:spTree>
    <p:extLst>
      <p:ext uri="{BB962C8B-B14F-4D97-AF65-F5344CB8AC3E}">
        <p14:creationId xmlns:p14="http://schemas.microsoft.com/office/powerpoint/2010/main" val="1714592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9588" y="2743200"/>
            <a:ext cx="4214812" cy="36496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Cash in the bank ($6 </a:t>
            </a:r>
            <a:r>
              <a:rPr lang="en-US" sz="2000" dirty="0" smtClean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100</a:t>
            </a:r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)</a:t>
            </a:r>
          </a:p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Money owed by customers, </a:t>
            </a:r>
            <a:r>
              <a:rPr lang="en-US" sz="2000" b="1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Accounts Receivable</a:t>
            </a:r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 ($8 100)</a:t>
            </a:r>
          </a:p>
          <a:p>
            <a:pPr eaLnBrk="1" hangingPunct="1"/>
            <a:r>
              <a:rPr lang="en-US" sz="2000" dirty="0" smtClean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Office Supplies ($</a:t>
            </a:r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500)</a:t>
            </a:r>
          </a:p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Parts inventory ($4 000)</a:t>
            </a:r>
          </a:p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Equipment, including a truck, that is necessary to run the business ($25 500)</a:t>
            </a:r>
          </a:p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Building and land ($175 000)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9788" y="2743200"/>
            <a:ext cx="4341812" cy="3729038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Debts owed to another business, </a:t>
            </a:r>
            <a:r>
              <a:rPr lang="en-US" sz="2000" b="1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Accounts Payable</a:t>
            </a:r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 ($7 350)</a:t>
            </a:r>
          </a:p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Bank loan for the truck ($11 050)</a:t>
            </a:r>
          </a:p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Mortgage on building, </a:t>
            </a:r>
            <a:r>
              <a:rPr lang="en-US" sz="2000" b="1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Mortgage Payable</a:t>
            </a:r>
            <a:r>
              <a:rPr lang="en-US" sz="20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 ($110 000)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  <a:latin typeface="Tw Cen MT" charset="0"/>
                <a:ea typeface="ＭＳ Ｐゴシック" charset="0"/>
                <a:sym typeface="Wingdings" charset="0"/>
              </a:rPr>
              <a:t> Your Turn</a:t>
            </a:r>
            <a:endParaRPr lang="en-US" dirty="0">
              <a:solidFill>
                <a:schemeClr val="accent1"/>
              </a:solidFill>
              <a:latin typeface="Tw Cen MT" charset="0"/>
              <a:ea typeface="ＭＳ Ｐゴシック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09588" y="1566863"/>
            <a:ext cx="8242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 marL="1143000">
              <a:defRPr sz="23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2514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29718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34290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3886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Given the following information, prepare a Balance Sheet for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Luigi</a:t>
            </a:r>
            <a:r>
              <a:rPr lang="ja-JP" altLang="en-US" sz="2400" b="1" dirty="0">
                <a:solidFill>
                  <a:schemeClr val="bg1"/>
                </a:solidFill>
                <a:latin typeface="+mn-lt"/>
              </a:rPr>
              <a:t>’</a:t>
            </a:r>
            <a:r>
              <a:rPr lang="en-US" altLang="ja-JP" sz="2400" b="1" dirty="0">
                <a:solidFill>
                  <a:schemeClr val="bg1"/>
                </a:solidFill>
                <a:latin typeface="+mn-lt"/>
              </a:rPr>
              <a:t>s Repair Shop </a:t>
            </a:r>
            <a:r>
              <a:rPr lang="en-US" altLang="ja-JP" sz="2400" dirty="0">
                <a:solidFill>
                  <a:schemeClr val="bg1"/>
                </a:solidFill>
                <a:latin typeface="+mn-lt"/>
              </a:rPr>
              <a:t>owned by Luigi </a:t>
            </a:r>
            <a:r>
              <a:rPr lang="en-US" altLang="ja-JP" sz="2400" dirty="0" smtClean="0">
                <a:solidFill>
                  <a:schemeClr val="bg1"/>
                </a:solidFill>
                <a:latin typeface="+mn-lt"/>
              </a:rPr>
              <a:t>on </a:t>
            </a:r>
            <a:r>
              <a:rPr lang="en-US" altLang="ja-JP" sz="2400" dirty="0">
                <a:solidFill>
                  <a:schemeClr val="bg1"/>
                </a:solidFill>
                <a:latin typeface="+mn-lt"/>
              </a:rPr>
              <a:t>today</a:t>
            </a:r>
            <a:r>
              <a:rPr lang="ja-JP" altLang="en-US" sz="2400" dirty="0">
                <a:solidFill>
                  <a:schemeClr val="bg1"/>
                </a:solidFill>
                <a:latin typeface="+mn-lt"/>
              </a:rPr>
              <a:t>’</a:t>
            </a:r>
            <a:r>
              <a:rPr lang="en-US" altLang="ja-JP" sz="2400" dirty="0">
                <a:solidFill>
                  <a:schemeClr val="bg1"/>
                </a:solidFill>
                <a:latin typeface="+mn-lt"/>
              </a:rPr>
              <a:t>s date: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4649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4" grpId="0" build="p"/>
      <p:bldP spid="512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42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179324"/>
              </p:ext>
            </p:extLst>
          </p:nvPr>
        </p:nvGraphicFramePr>
        <p:xfrm>
          <a:off x="357188" y="492125"/>
          <a:ext cx="8347075" cy="5441950"/>
        </p:xfrm>
        <a:graphic>
          <a:graphicData uri="http://schemas.openxmlformats.org/drawingml/2006/table">
            <a:tbl>
              <a:tblPr/>
              <a:tblGrid>
                <a:gridCol w="2263775"/>
                <a:gridCol w="1458912"/>
                <a:gridCol w="561975"/>
                <a:gridCol w="2581275"/>
                <a:gridCol w="1481138"/>
              </a:tblGrid>
              <a:tr h="14605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Luigi</a:t>
                      </a:r>
                      <a:r>
                        <a:rPr kumimoji="0" lang="ja-JP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altLang="ja-JP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s Repair Shop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Balance Sheet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December 9, 2014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w Cen MT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Assets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Cash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Parts Inventory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Supplies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Building &amp; Land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Equipment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Total Assets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w Cen MT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$     6 100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8 100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4 000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175 000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25 500</a:t>
                      </a:r>
                      <a:endParaRPr kumimoji="0" lang="en-US" sz="2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$ 219 </a:t>
                      </a: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200</a:t>
                      </a:r>
                      <a:endParaRPr kumimoji="0" lang="en-US" sz="2200" b="0" i="0" u="sng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w Cen MT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w Cen MT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Liabilities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Accounts Payable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Bank Loan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Mortgage Payable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Total Liabilities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Owners Equity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Luigi’s, 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Capital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Total Liabilities &amp; Owner</a:t>
                      </a:r>
                      <a:r>
                        <a:rPr kumimoji="0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altLang="ja-JP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s Equity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w Cen MT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$     7 350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11 050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110 000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$ 128 400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$   </a:t>
                      </a: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90 800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/>
                      </a:r>
                      <a:br>
                        <a:rPr kumimoji="0" lang="en-US" sz="2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$ 219 </a:t>
                      </a: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charset="0"/>
                          <a:ea typeface="ＭＳ Ｐゴシック" charset="0"/>
                          <a:cs typeface="ＭＳ Ｐゴシック" charset="0"/>
                        </a:rPr>
                        <a:t>200</a:t>
                      </a:r>
                      <a:endParaRPr kumimoji="0" lang="en-US" sz="2200" b="0" i="0" u="sng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w Cen MT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676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Font typeface="Wingdings" charset="0"/>
              <a:buNone/>
              <a:defRPr/>
            </a:pPr>
            <a:r>
              <a:rPr lang="en-US" sz="3500" dirty="0">
                <a:cs typeface="+mn-cs"/>
              </a:rPr>
              <a:t>P</a:t>
            </a:r>
            <a:r>
              <a:rPr lang="en-US" sz="3500" dirty="0" smtClean="0">
                <a:cs typeface="+mn-cs"/>
              </a:rPr>
              <a:t>resent </a:t>
            </a:r>
            <a:r>
              <a:rPr lang="en-US" sz="3500" dirty="0">
                <a:cs typeface="+mn-cs"/>
              </a:rPr>
              <a:t>financial information in a way that helps </a:t>
            </a:r>
            <a:r>
              <a:rPr lang="en-US" sz="3500" dirty="0" smtClean="0">
                <a:cs typeface="+mn-cs"/>
              </a:rPr>
              <a:t>business people </a:t>
            </a:r>
            <a:r>
              <a:rPr lang="en-US" sz="3500" dirty="0">
                <a:cs typeface="+mn-cs"/>
              </a:rPr>
              <a:t>keep track of the </a:t>
            </a:r>
            <a:r>
              <a:rPr lang="en-US" sz="3500" b="1" i="1" dirty="0">
                <a:cs typeface="+mn-cs"/>
              </a:rPr>
              <a:t>financial health </a:t>
            </a:r>
            <a:r>
              <a:rPr lang="en-US" sz="3500" dirty="0">
                <a:cs typeface="+mn-cs"/>
              </a:rPr>
              <a:t>of the business</a:t>
            </a:r>
          </a:p>
          <a:p>
            <a:pPr marL="228600" lvl="2" indent="-457200" eaLnBrk="1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Pct val="100000"/>
              <a:buFont typeface="Courier New"/>
              <a:buChar char="o"/>
              <a:defRPr/>
            </a:pPr>
            <a:r>
              <a:rPr lang="en-US" sz="3200" dirty="0" smtClean="0"/>
              <a:t>BALANCE </a:t>
            </a:r>
            <a:r>
              <a:rPr lang="en-US" sz="3200" dirty="0"/>
              <a:t>SHEET</a:t>
            </a:r>
          </a:p>
          <a:p>
            <a:pPr marL="228600" lvl="2" indent="-457200" eaLnBrk="1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Pct val="100000"/>
              <a:buFont typeface="Courier New"/>
              <a:buChar char="o"/>
              <a:defRPr/>
            </a:pPr>
            <a:r>
              <a:rPr lang="en-US" sz="3200" dirty="0"/>
              <a:t>INCOME STATEMENT</a:t>
            </a:r>
          </a:p>
          <a:p>
            <a:pPr marL="228600" lvl="2" indent="-457200" eaLnBrk="1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Pct val="100000"/>
              <a:buFont typeface="Courier New"/>
              <a:buChar char="o"/>
              <a:defRPr/>
            </a:pPr>
            <a:r>
              <a:rPr lang="en-US" sz="3200" dirty="0"/>
              <a:t>STATEMENT OF CASH FLOWS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832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Business and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1622117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4587875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3300" dirty="0">
                <a:latin typeface="Tw Cen MT" charset="0"/>
                <a:ea typeface="ＭＳ Ｐゴシック" charset="0"/>
              </a:rPr>
              <a:t>Snapshot that </a:t>
            </a:r>
            <a:r>
              <a:rPr lang="en-US" sz="33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shows</a:t>
            </a:r>
            <a:r>
              <a:rPr lang="en-US" sz="3300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 </a:t>
            </a:r>
            <a:r>
              <a:rPr lang="en-US" sz="3300" dirty="0">
                <a:latin typeface="Tw Cen MT" charset="0"/>
                <a:ea typeface="ＭＳ Ｐゴシック" charset="0"/>
              </a:rPr>
              <a:t>how a business is doing on a specific </a:t>
            </a:r>
            <a:r>
              <a:rPr lang="en-US" sz="33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day</a:t>
            </a:r>
          </a:p>
          <a:p>
            <a:pPr marL="0" indent="0" eaLnBrk="1" hangingPunct="1">
              <a:buFont typeface="Wingdings" charset="0"/>
              <a:buNone/>
            </a:pPr>
            <a:endParaRPr lang="en-US" sz="3300" b="1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sz="3300" b="1" dirty="0">
                <a:latin typeface="Tw Cen MT" charset="0"/>
                <a:ea typeface="ＭＳ Ｐゴシック" charset="0"/>
              </a:rPr>
              <a:t>Does not </a:t>
            </a:r>
            <a:r>
              <a:rPr lang="en-US" sz="3300" dirty="0">
                <a:latin typeface="Tw Cen MT" charset="0"/>
                <a:ea typeface="ＭＳ Ｐゴシック" charset="0"/>
              </a:rPr>
              <a:t>indicate whether a business has made a </a:t>
            </a:r>
            <a:r>
              <a:rPr lang="en-US" sz="33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profit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Balance Sheet</a:t>
            </a:r>
          </a:p>
        </p:txBody>
      </p:sp>
      <p:pic>
        <p:nvPicPr>
          <p:cNvPr id="20484" name="Picture 4" descr="http://www.goodriskgovernancepays.com/Elephant%20Balancing%20on%20B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650" y="1855788"/>
            <a:ext cx="30575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45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ja-JP" altLang="en-US" sz="3100" dirty="0">
                <a:latin typeface="Tw Cen MT" charset="0"/>
                <a:ea typeface="ＭＳ Ｐゴシック" charset="0"/>
              </a:rPr>
              <a:t>“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Balanced</a:t>
            </a:r>
            <a:r>
              <a:rPr lang="ja-JP" altLang="en-US" sz="3100" dirty="0">
                <a:latin typeface="Tw Cen MT" charset="0"/>
                <a:ea typeface="ＭＳ Ｐゴシック" charset="0"/>
              </a:rPr>
              <a:t>”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 because the </a:t>
            </a:r>
            <a:r>
              <a:rPr lang="en-US" altLang="ja-JP" sz="3100" dirty="0">
                <a:solidFill>
                  <a:srgbClr val="00B050"/>
                </a:solidFill>
                <a:latin typeface="Tw Cen MT" charset="0"/>
                <a:ea typeface="ＭＳ Ｐゴシック" charset="0"/>
              </a:rPr>
              <a:t>left side 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(LS) must equal the </a:t>
            </a:r>
            <a:r>
              <a:rPr lang="en-US" altLang="ja-JP" sz="3100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right side 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(RS): </a:t>
            </a:r>
          </a:p>
          <a:p>
            <a:pPr marL="0" indent="0" algn="ctr" eaLnBrk="1" hangingPunct="1">
              <a:buFontTx/>
              <a:buNone/>
            </a:pPr>
            <a:endParaRPr lang="en-US" sz="3400" b="1" dirty="0">
              <a:solidFill>
                <a:srgbClr val="00B050"/>
              </a:solidFill>
              <a:latin typeface="Tw Cen MT" charset="0"/>
              <a:ea typeface="ＭＳ Ｐゴシック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3400" b="1" dirty="0">
                <a:solidFill>
                  <a:srgbClr val="00B050"/>
                </a:solidFill>
                <a:latin typeface="Tw Cen MT" charset="0"/>
                <a:ea typeface="ＭＳ Ｐゴシック" charset="0"/>
              </a:rPr>
              <a:t>ASSETS</a:t>
            </a:r>
            <a:r>
              <a:rPr lang="en-US" sz="3400" b="1" dirty="0">
                <a:solidFill>
                  <a:srgbClr val="4BACC6"/>
                </a:solidFill>
                <a:latin typeface="Tw Cen MT" charset="0"/>
                <a:ea typeface="ＭＳ Ｐゴシック" charset="0"/>
              </a:rPr>
              <a:t> </a:t>
            </a:r>
            <a:r>
              <a:rPr lang="en-US" sz="3400" b="1" dirty="0">
                <a:latin typeface="Tw Cen MT" charset="0"/>
                <a:ea typeface="ＭＳ Ｐゴシック" charset="0"/>
              </a:rPr>
              <a:t>=</a:t>
            </a:r>
            <a:r>
              <a:rPr lang="en-US" sz="3400" b="1" dirty="0">
                <a:solidFill>
                  <a:srgbClr val="4BACC6"/>
                </a:solidFill>
                <a:latin typeface="Tw Cen MT" charset="0"/>
                <a:ea typeface="ＭＳ Ｐゴシック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LIABILITIES + OWNER</a:t>
            </a:r>
            <a:r>
              <a:rPr lang="ja-JP" altLang="en-US" sz="34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’</a:t>
            </a:r>
            <a:r>
              <a:rPr lang="en-US" altLang="ja-JP" sz="34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S EQUITY</a:t>
            </a:r>
            <a:endParaRPr lang="en-US" sz="3400" b="1" dirty="0">
              <a:solidFill>
                <a:srgbClr val="FF0000"/>
              </a:solidFill>
              <a:latin typeface="Tw Cen MT" charset="0"/>
              <a:ea typeface="ＭＳ Ｐゴシック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Balance Sheet Equation</a:t>
            </a:r>
          </a:p>
        </p:txBody>
      </p:sp>
      <p:pic>
        <p:nvPicPr>
          <p:cNvPr id="21508" name="Picture 2" descr="http://www.dublinproductions.com/data/photos/5_1balancing_act_dog_c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00500"/>
            <a:ext cx="2090738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404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en-US" b="1" i="1" dirty="0">
                <a:solidFill>
                  <a:schemeClr val="tx2"/>
                </a:solidFill>
                <a:ea typeface="ＭＳ Ｐゴシック" charset="0"/>
              </a:rPr>
              <a:t>Fill in the Statement Heading</a:t>
            </a:r>
          </a:p>
          <a:p>
            <a:pPr marL="457200" lvl="1" indent="0" eaLnBrk="1" hangingPunct="1">
              <a:buFont typeface="Wingdings 2" charset="0"/>
              <a:buNone/>
              <a:defRPr/>
            </a:pPr>
            <a:r>
              <a:rPr lang="en-US" dirty="0">
                <a:ea typeface="ＭＳ Ｐゴシック" charset="0"/>
              </a:rPr>
              <a:t>Three lines, centered, at the top of the page:</a:t>
            </a:r>
          </a:p>
          <a:p>
            <a:pPr marL="1020763" lvl="1" indent="-381000" eaLnBrk="1" hangingPunct="1">
              <a:defRPr/>
            </a:pPr>
            <a:r>
              <a:rPr lang="en-US" dirty="0">
                <a:ea typeface="ＭＳ Ｐゴシック" charset="0"/>
              </a:rPr>
              <a:t>Who? (Name of business / organization)</a:t>
            </a:r>
          </a:p>
          <a:p>
            <a:pPr marL="1020763" lvl="1" indent="-381000" eaLnBrk="1" hangingPunct="1">
              <a:defRPr/>
            </a:pPr>
            <a:r>
              <a:rPr lang="en-US" dirty="0">
                <a:ea typeface="ＭＳ Ｐゴシック" charset="0"/>
              </a:rPr>
              <a:t>What? (Name of the financial statement)</a:t>
            </a:r>
          </a:p>
          <a:p>
            <a:pPr marL="1020763" lvl="1" indent="-381000" eaLnBrk="1" hangingPunct="1">
              <a:defRPr/>
            </a:pPr>
            <a:r>
              <a:rPr lang="en-US" dirty="0">
                <a:ea typeface="ＭＳ Ｐゴシック" charset="0"/>
              </a:rPr>
              <a:t>When? (Single Date)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5 Steps to Prepare Balance Sheet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137775" y="4791075"/>
            <a:ext cx="290496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 marL="1143000">
              <a:defRPr sz="23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2514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29718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34290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3886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algn="ctr"/>
            <a:r>
              <a:rPr lang="en-US" sz="2600" b="1" dirty="0" smtClean="0">
                <a:solidFill>
                  <a:schemeClr val="tx2"/>
                </a:solidFill>
                <a:latin typeface="Calibri" charset="0"/>
              </a:rPr>
              <a:t>The </a:t>
            </a:r>
            <a:r>
              <a:rPr lang="en-US" altLang="ja-JP" sz="2600" b="1" dirty="0" smtClean="0">
                <a:solidFill>
                  <a:schemeClr val="tx2"/>
                </a:solidFill>
                <a:latin typeface="Calibri" charset="0"/>
              </a:rPr>
              <a:t>Sandwich </a:t>
            </a:r>
            <a:r>
              <a:rPr lang="en-US" altLang="ja-JP" sz="2600" b="1" dirty="0">
                <a:solidFill>
                  <a:schemeClr val="tx2"/>
                </a:solidFill>
                <a:latin typeface="Calibri" charset="0"/>
              </a:rPr>
              <a:t>Shop</a:t>
            </a:r>
          </a:p>
          <a:p>
            <a:pPr algn="ctr"/>
            <a:r>
              <a:rPr lang="en-US" sz="2600" dirty="0">
                <a:solidFill>
                  <a:schemeClr val="tx2"/>
                </a:solidFill>
                <a:latin typeface="Calibri" charset="0"/>
              </a:rPr>
              <a:t>Balance Sheet</a:t>
            </a:r>
          </a:p>
          <a:p>
            <a:pPr algn="ctr"/>
            <a:r>
              <a:rPr lang="en-US" sz="2600" dirty="0" smtClean="0">
                <a:solidFill>
                  <a:schemeClr val="tx2"/>
                </a:solidFill>
                <a:latin typeface="Calibri" charset="0"/>
              </a:rPr>
              <a:t>May 7, 2015</a:t>
            </a:r>
            <a:endParaRPr lang="en-US" sz="2600" dirty="0">
              <a:solidFill>
                <a:schemeClr val="tx2"/>
              </a:solidFill>
              <a:latin typeface="Calibri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19138" y="4419600"/>
            <a:ext cx="7824787" cy="1881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69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15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590530"/>
              </p:ext>
            </p:extLst>
          </p:nvPr>
        </p:nvGraphicFramePr>
        <p:xfrm>
          <a:off x="798513" y="1630363"/>
          <a:ext cx="7696200" cy="3987717"/>
        </p:xfrm>
        <a:graphic>
          <a:graphicData uri="http://schemas.openxmlformats.org/drawingml/2006/table">
            <a:tbl>
              <a:tblPr/>
              <a:tblGrid>
                <a:gridCol w="1890712"/>
                <a:gridCol w="1400175"/>
                <a:gridCol w="407988"/>
                <a:gridCol w="2728912"/>
                <a:gridCol w="1268413"/>
              </a:tblGrid>
              <a:tr h="8318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 Sandwich </a:t>
                      </a:r>
                      <a:r>
                        <a:rPr kumimoji="0" lang="en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Shop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Balance Sheet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May 7, 2015</a:t>
                      </a:r>
                      <a:endParaRPr kumimoji="0" lang="en-C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Assets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Liabilities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Cash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$       1,150 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Accounts Payable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–</a:t>
                      </a: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Buns R Us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 $    1,350 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Accounts Receivable - Subway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 3,400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Loan Payable -  Salami Finance   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25,170</a:t>
                      </a: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Equipment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13,575 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Total Liabilities</a:t>
                      </a: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$   26,520 </a:t>
                      </a: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Building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</a:t>
                      </a:r>
                      <a:r>
                        <a:rPr kumimoji="0" lang="en-CA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42,500</a:t>
                      </a: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   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Owner’s Equity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         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Mr. Sandwich, </a:t>
                      </a:r>
                      <a:r>
                        <a:rPr kumimoji="0" lang="en-C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Capital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$   34,105</a:t>
                      </a: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Total Assets</a:t>
                      </a: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$     60,625</a:t>
                      </a:r>
                      <a:endParaRPr kumimoji="0" lang="en-CA" sz="1600" b="1" i="0" u="sng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Total Liabilities and Owner’s Equity</a:t>
                      </a: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6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$   60,625 </a:t>
                      </a:r>
                      <a:endParaRPr kumimoji="0" lang="en-CA" sz="1600" b="1" i="0" u="sng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965" marR="8965" marT="896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5666" name="TextBox 2"/>
          <p:cNvSpPr txBox="1">
            <a:spLocks noChangeArrowheads="1"/>
          </p:cNvSpPr>
          <p:nvPr/>
        </p:nvSpPr>
        <p:spPr bwMode="auto">
          <a:xfrm>
            <a:off x="8274050" y="16811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900">
                <a:solidFill>
                  <a:schemeClr val="tx1"/>
                </a:solidFill>
                <a:latin typeface="Tw Cen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 marL="1143000">
              <a:defRPr sz="23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2514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29718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34290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3886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FB400"/>
              </a:buClr>
              <a:buSzPct val="65000"/>
              <a:buFont typeface="Wingdings" charset="0"/>
              <a:buChar char=""/>
              <a:defRPr sz="2000"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 algn="ctr" eaLnBrk="0" hangingPunct="0"/>
            <a:endParaRPr lang="en-US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Oval Callout 9"/>
          <p:cNvSpPr>
            <a:spLocks noChangeArrowheads="1"/>
          </p:cNvSpPr>
          <p:nvPr/>
        </p:nvSpPr>
        <p:spPr bwMode="auto">
          <a:xfrm>
            <a:off x="1401763" y="1298575"/>
            <a:ext cx="1752600" cy="990600"/>
          </a:xfrm>
          <a:prstGeom prst="wedgeEllipseCallout">
            <a:avLst>
              <a:gd name="adj1" fmla="val 73185"/>
              <a:gd name="adj2" fmla="val 49681"/>
            </a:avLst>
          </a:prstGeom>
          <a:solidFill>
            <a:srgbClr val="F79646"/>
          </a:solidFill>
          <a:ln w="10000">
            <a:solidFill>
              <a:srgbClr val="F79646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 eaLnBrk="0" hangingPunct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WHEN?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7700" y="2633663"/>
            <a:ext cx="3578225" cy="3152775"/>
          </a:xfrm>
          <a:prstGeom prst="roundRect">
            <a:avLst/>
          </a:prstGeom>
          <a:noFill/>
          <a:ln w="47625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 typeface="Wingdings 2" pitchFamily="18" charset="2"/>
              <a:buNone/>
              <a:defRPr/>
            </a:pPr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05300" y="2633663"/>
            <a:ext cx="4340225" cy="3152775"/>
          </a:xfrm>
          <a:prstGeom prst="roundRect">
            <a:avLst/>
          </a:prstGeom>
          <a:noFill/>
          <a:ln w="47625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Font typeface="Wingdings 2" pitchFamily="18" charset="2"/>
              <a:buNone/>
              <a:defRPr/>
            </a:pPr>
            <a:endParaRPr lang="en-US">
              <a:ln w="28575" cmpd="sng">
                <a:solidFill>
                  <a:schemeClr val="tx1"/>
                </a:solidFill>
              </a:ln>
            </a:endParaRPr>
          </a:p>
        </p:txBody>
      </p:sp>
      <p:sp>
        <p:nvSpPr>
          <p:cNvPr id="7" name="Oval Callout 6"/>
          <p:cNvSpPr>
            <a:spLocks noChangeArrowheads="1"/>
          </p:cNvSpPr>
          <p:nvPr/>
        </p:nvSpPr>
        <p:spPr bwMode="auto">
          <a:xfrm>
            <a:off x="5903913" y="1782763"/>
            <a:ext cx="1676400" cy="914400"/>
          </a:xfrm>
          <a:prstGeom prst="wedgeEllipseCallout">
            <a:avLst>
              <a:gd name="adj1" fmla="val -79880"/>
              <a:gd name="adj2" fmla="val -14032"/>
            </a:avLst>
          </a:prstGeom>
          <a:solidFill>
            <a:srgbClr val="4BACC6"/>
          </a:solidFill>
          <a:ln w="10000">
            <a:solidFill>
              <a:srgbClr val="4BACC6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 eaLnBrk="0" hangingPunct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WHAT?</a:t>
            </a:r>
          </a:p>
        </p:txBody>
      </p:sp>
      <p:sp>
        <p:nvSpPr>
          <p:cNvPr id="5" name="Oval Callout 4"/>
          <p:cNvSpPr>
            <a:spLocks noChangeArrowheads="1"/>
          </p:cNvSpPr>
          <p:nvPr/>
        </p:nvSpPr>
        <p:spPr bwMode="auto">
          <a:xfrm>
            <a:off x="4760913" y="563563"/>
            <a:ext cx="1676400" cy="914400"/>
          </a:xfrm>
          <a:prstGeom prst="wedgeEllipseCallout">
            <a:avLst>
              <a:gd name="adj1" fmla="val -44597"/>
              <a:gd name="adj2" fmla="val 67319"/>
            </a:avLst>
          </a:prstGeom>
          <a:solidFill>
            <a:srgbClr val="9BBB59"/>
          </a:solidFill>
          <a:ln w="10000">
            <a:solidFill>
              <a:srgbClr val="9BBB59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 eaLnBrk="0" hangingPunct="0">
              <a:buFont typeface="Wingdings 2" pitchFamily="18" charset="2"/>
              <a:buNone/>
              <a:defRPr/>
            </a:pPr>
            <a:r>
              <a:rPr lang="en-US" sz="24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WHO?</a:t>
            </a:r>
          </a:p>
        </p:txBody>
      </p:sp>
    </p:spTree>
    <p:extLst>
      <p:ext uri="{BB962C8B-B14F-4D97-AF65-F5344CB8AC3E}">
        <p14:creationId xmlns:p14="http://schemas.microsoft.com/office/powerpoint/2010/main" val="1927725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457200" indent="-457200" eaLnBrk="1" hangingPunct="1">
              <a:buFontTx/>
              <a:buAutoNum type="arabicPeriod" startAt="2"/>
            </a:pPr>
            <a:r>
              <a:rPr lang="en-US" b="1" i="1" dirty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List the Assets</a:t>
            </a:r>
          </a:p>
          <a:p>
            <a:pPr marL="457200" lvl="1" indent="0" eaLnBrk="1" hangingPunct="1">
              <a:buFont typeface="Wingdings 2" charset="0"/>
              <a:buNone/>
            </a:pPr>
            <a:r>
              <a:rPr lang="en-US" dirty="0">
                <a:latin typeface="Tw Cen MT" charset="0"/>
                <a:ea typeface="ＭＳ Ｐゴシック" charset="0"/>
              </a:rPr>
              <a:t>Assets must meet the following criteria:</a:t>
            </a:r>
          </a:p>
          <a:p>
            <a:pPr marL="1295400" lvl="2" indent="-381000" eaLnBrk="1" hangingPunct="1"/>
            <a:r>
              <a:rPr lang="en-US" dirty="0">
                <a:latin typeface="Tw Cen MT" charset="0"/>
                <a:ea typeface="ＭＳ Ｐゴシック" charset="0"/>
              </a:rPr>
              <a:t>provide future economic benefit (i.e. help make $$)</a:t>
            </a:r>
          </a:p>
          <a:p>
            <a:pPr marL="1295400" lvl="2" indent="-381000" eaLnBrk="1" hangingPunct="1"/>
            <a:r>
              <a:rPr lang="en-US" dirty="0">
                <a:latin typeface="Tw Cen MT" charset="0"/>
                <a:ea typeface="ＭＳ Ｐゴシック" charset="0"/>
              </a:rPr>
              <a:t>Cost Principle - recorded at historical cost (the price you paid on the day you bought them)</a:t>
            </a:r>
          </a:p>
          <a:p>
            <a:pPr marL="1295400" lvl="2" indent="-381000" eaLnBrk="1" hangingPunct="1"/>
            <a:r>
              <a:rPr lang="en-US" dirty="0">
                <a:latin typeface="Tw Cen MT" charset="0"/>
                <a:ea typeface="ＭＳ Ｐゴシック" charset="0"/>
              </a:rPr>
              <a:t>Depreciation – loses value over time</a:t>
            </a:r>
          </a:p>
          <a:p>
            <a:pPr marL="457200" indent="-457200" eaLnBrk="1" hangingPunct="1">
              <a:buFontTx/>
              <a:buNone/>
            </a:pPr>
            <a:r>
              <a:rPr lang="en-US" sz="2400" dirty="0">
                <a:latin typeface="Tw Cen MT" charset="0"/>
                <a:ea typeface="ＭＳ Ｐゴシック" charset="0"/>
                <a:sym typeface="Wingdings" charset="0"/>
              </a:rPr>
              <a:t> Your Turn:</a:t>
            </a:r>
            <a:br>
              <a:rPr lang="en-US" sz="2400" dirty="0">
                <a:latin typeface="Tw Cen MT" charset="0"/>
                <a:ea typeface="ＭＳ Ｐゴシック" charset="0"/>
                <a:sym typeface="Wingdings" charset="0"/>
              </a:rPr>
            </a:br>
            <a:r>
              <a:rPr lang="en-US" sz="2400" dirty="0">
                <a:latin typeface="Tw Cen MT" charset="0"/>
                <a:ea typeface="ＭＳ Ｐゴシック" charset="0"/>
              </a:rPr>
              <a:t>Imagine you own a landscaping </a:t>
            </a:r>
            <a:br>
              <a:rPr lang="en-US" sz="2400" dirty="0">
                <a:latin typeface="Tw Cen MT" charset="0"/>
                <a:ea typeface="ＭＳ Ｐゴシック" charset="0"/>
              </a:rPr>
            </a:br>
            <a:r>
              <a:rPr lang="en-US" sz="2400" dirty="0">
                <a:latin typeface="Tw Cen MT" charset="0"/>
                <a:ea typeface="ＭＳ Ｐゴシック" charset="0"/>
              </a:rPr>
              <a:t>business; brainstorm a list </a:t>
            </a:r>
            <a:br>
              <a:rPr lang="en-US" sz="2400" dirty="0">
                <a:latin typeface="Tw Cen MT" charset="0"/>
                <a:ea typeface="ＭＳ Ｐゴシック" charset="0"/>
              </a:rPr>
            </a:br>
            <a:r>
              <a:rPr lang="en-US" sz="2400" dirty="0">
                <a:latin typeface="Tw Cen MT" charset="0"/>
                <a:ea typeface="ＭＳ Ｐゴシック" charset="0"/>
              </a:rPr>
              <a:t>of the items of value that </a:t>
            </a:r>
            <a:br>
              <a:rPr lang="en-US" sz="2400" dirty="0">
                <a:latin typeface="Tw Cen MT" charset="0"/>
                <a:ea typeface="ＭＳ Ｐゴシック" charset="0"/>
              </a:rPr>
            </a:br>
            <a:r>
              <a:rPr lang="en-US" sz="2400" dirty="0">
                <a:latin typeface="Tw Cen MT" charset="0"/>
                <a:ea typeface="ＭＳ Ｐゴシック" charset="0"/>
              </a:rPr>
              <a:t>your business might own.</a:t>
            </a:r>
            <a:endParaRPr lang="en-US" dirty="0">
              <a:latin typeface="Tw Cen MT" charset="0"/>
              <a:ea typeface="ＭＳ Ｐゴシック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5 Steps to Prepare Balance Sheet</a:t>
            </a:r>
            <a:endParaRPr lang="en-US" sz="3600">
              <a:latin typeface="Tw Cen MT" charset="0"/>
              <a:ea typeface="ＭＳ Ｐゴシック" charset="0"/>
            </a:endParaRPr>
          </a:p>
        </p:txBody>
      </p:sp>
      <p:pic>
        <p:nvPicPr>
          <p:cNvPr id="34821" name="Picture 5" descr="ca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75" y="4425950"/>
            <a:ext cx="2039938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085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219200"/>
            <a:ext cx="8153400" cy="48768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latin typeface="Tw Cen MT" charset="0"/>
                <a:ea typeface="ＭＳ Ｐゴシック" charset="0"/>
              </a:rPr>
              <a:t>Items owned by a business that are </a:t>
            </a:r>
            <a:r>
              <a:rPr lang="ja-JP" altLang="en-US" dirty="0">
                <a:latin typeface="Tw Cen MT" charset="0"/>
                <a:ea typeface="ＭＳ Ｐゴシック" charset="0"/>
              </a:rPr>
              <a:t>“</a:t>
            </a:r>
            <a:r>
              <a:rPr lang="en-US" altLang="ja-JP" dirty="0">
                <a:latin typeface="Tw Cen MT" charset="0"/>
                <a:ea typeface="ＭＳ Ｐゴシック" charset="0"/>
              </a:rPr>
              <a:t>used up</a:t>
            </a:r>
            <a:r>
              <a:rPr lang="ja-JP" altLang="en-US" dirty="0">
                <a:latin typeface="Tw Cen MT" charset="0"/>
                <a:ea typeface="ＭＳ Ｐゴシック" charset="0"/>
              </a:rPr>
              <a:t>”</a:t>
            </a:r>
            <a:r>
              <a:rPr lang="en-US" altLang="ja-JP" dirty="0">
                <a:latin typeface="Tw Cen MT" charset="0"/>
                <a:ea typeface="ＭＳ Ｐゴシック" charset="0"/>
              </a:rPr>
              <a:t> </a:t>
            </a:r>
            <a:r>
              <a:rPr lang="en-US" altLang="ja-JP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quickly</a:t>
            </a:r>
            <a:r>
              <a:rPr lang="en-US" altLang="ja-JP" dirty="0">
                <a:latin typeface="Tw Cen MT" charset="0"/>
                <a:ea typeface="ＭＳ Ｐゴシック" charset="0"/>
              </a:rPr>
              <a:t>, usually in one year or less</a:t>
            </a:r>
          </a:p>
          <a:p>
            <a:pPr marL="0" indent="0" eaLnBrk="1" hangingPunct="1">
              <a:buFont typeface="Wingdings" charset="0"/>
              <a:buNone/>
            </a:pPr>
            <a:endParaRPr lang="en-US" b="1" dirty="0" smtClean="0">
              <a:latin typeface="Tw Cen MT" charset="0"/>
              <a:ea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b="1" dirty="0" smtClean="0">
                <a:latin typeface="Tw Cen MT" charset="0"/>
                <a:ea typeface="ＭＳ Ｐゴシック" charset="0"/>
              </a:rPr>
              <a:t>LIST</a:t>
            </a:r>
            <a:r>
              <a:rPr lang="en-US" dirty="0" smtClean="0">
                <a:latin typeface="Tw Cen MT" charset="0"/>
                <a:ea typeface="ＭＳ Ｐゴシック" charset="0"/>
              </a:rPr>
              <a:t> </a:t>
            </a:r>
            <a:r>
              <a:rPr lang="en-US" dirty="0">
                <a:latin typeface="Tw Cen MT" charset="0"/>
                <a:ea typeface="ＭＳ Ｐゴシック" charset="0"/>
              </a:rPr>
              <a:t>in </a:t>
            </a:r>
            <a:r>
              <a:rPr lang="en-US" b="1" dirty="0">
                <a:latin typeface="Tw Cen MT" charset="0"/>
                <a:ea typeface="ＭＳ Ｐゴシック" charset="0"/>
              </a:rPr>
              <a:t>ORDER OF LIQUIDITY</a:t>
            </a:r>
            <a:r>
              <a:rPr lang="en-US" dirty="0">
                <a:solidFill>
                  <a:srgbClr val="CC0000"/>
                </a:solidFill>
                <a:latin typeface="Tw Cen MT" charset="0"/>
                <a:ea typeface="ＭＳ Ｐゴシック" charset="0"/>
              </a:rPr>
              <a:t> </a:t>
            </a:r>
            <a:r>
              <a:rPr lang="en-US" dirty="0">
                <a:latin typeface="Tw Cen MT" charset="0"/>
                <a:ea typeface="ＭＳ Ｐゴシック" charset="0"/>
              </a:rPr>
              <a:t>– how </a:t>
            </a:r>
            <a:r>
              <a:rPr lang="en-US" b="1" i="1" dirty="0">
                <a:latin typeface="Tw Cen MT" charset="0"/>
                <a:ea typeface="ＭＳ Ｐゴシック" charset="0"/>
              </a:rPr>
              <a:t>quickly</a:t>
            </a:r>
            <a:r>
              <a:rPr lang="en-US" dirty="0">
                <a:latin typeface="Tw Cen MT" charset="0"/>
                <a:ea typeface="ＭＳ Ｐゴシック" charset="0"/>
              </a:rPr>
              <a:t> the asset can be converted to cash (most liquid to least liquid):</a:t>
            </a:r>
          </a:p>
          <a:p>
            <a:pPr marL="914400" lvl="1" indent="-457200" eaLnBrk="1" hangingPunct="1">
              <a:buSzPct val="85000"/>
              <a:buFontTx/>
              <a:buAutoNum type="arabicPeriod"/>
            </a:pPr>
            <a:r>
              <a:rPr lang="en-US" sz="2000" b="1" dirty="0">
                <a:latin typeface="Tw Cen MT" charset="0"/>
                <a:ea typeface="ＭＳ Ｐゴシック" charset="0"/>
              </a:rPr>
              <a:t>Cash</a:t>
            </a:r>
            <a:r>
              <a:rPr lang="en-US" sz="2000" dirty="0">
                <a:latin typeface="Tw Cen MT" charset="0"/>
                <a:ea typeface="ＭＳ Ｐゴシック" charset="0"/>
              </a:rPr>
              <a:t> (on hand or in the bank)</a:t>
            </a:r>
          </a:p>
          <a:p>
            <a:pPr marL="914400" lvl="1" indent="-457200" eaLnBrk="1" hangingPunct="1">
              <a:buSzPct val="85000"/>
              <a:buFontTx/>
              <a:buAutoNum type="arabicPeriod"/>
            </a:pPr>
            <a:r>
              <a:rPr lang="en-US" sz="2000" b="1" dirty="0">
                <a:latin typeface="Tw Cen MT" charset="0"/>
                <a:ea typeface="ＭＳ Ｐゴシック" charset="0"/>
              </a:rPr>
              <a:t>Accounts Receivable</a:t>
            </a:r>
            <a:r>
              <a:rPr lang="en-US" sz="2000" dirty="0">
                <a:latin typeface="Tw Cen MT" charset="0"/>
                <a:ea typeface="ＭＳ Ｐゴシック" charset="0"/>
              </a:rPr>
              <a:t> Money owed to the business by customers (usually paid within 30 days)</a:t>
            </a:r>
          </a:p>
          <a:p>
            <a:pPr marL="914400" lvl="1" indent="-457200" eaLnBrk="1" hangingPunct="1">
              <a:buSzPct val="85000"/>
              <a:buFontTx/>
              <a:buAutoNum type="arabicPeriod"/>
            </a:pPr>
            <a:r>
              <a:rPr lang="en-US" sz="2000" b="1" dirty="0">
                <a:latin typeface="Tw Cen MT" charset="0"/>
                <a:ea typeface="ＭＳ Ｐゴシック" charset="0"/>
              </a:rPr>
              <a:t>Inventory</a:t>
            </a:r>
            <a:r>
              <a:rPr lang="en-US" sz="2000" dirty="0">
                <a:latin typeface="Tw Cen MT" charset="0"/>
                <a:ea typeface="ＭＳ Ｐゴシック" charset="0"/>
              </a:rPr>
              <a:t> (only if merchandising business that sells a good)</a:t>
            </a:r>
          </a:p>
          <a:p>
            <a:pPr marL="914400" lvl="1" indent="-457200" eaLnBrk="1" hangingPunct="1">
              <a:buSzPct val="85000"/>
              <a:buFontTx/>
              <a:buAutoNum type="arabicPeriod"/>
            </a:pPr>
            <a:r>
              <a:rPr lang="en-US" sz="2000" b="1" dirty="0">
                <a:latin typeface="Tw Cen MT" charset="0"/>
                <a:ea typeface="ＭＳ Ｐゴシック" charset="0"/>
              </a:rPr>
              <a:t>Supplies</a:t>
            </a:r>
            <a:r>
              <a:rPr lang="en-US" sz="2000" dirty="0">
                <a:latin typeface="Tw Cen MT" charset="0"/>
                <a:ea typeface="ＭＳ Ｐゴシック" charset="0"/>
              </a:rPr>
              <a:t> (items used in performing services or office supplies)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CURRENT ASSETS</a:t>
            </a:r>
          </a:p>
        </p:txBody>
      </p:sp>
    </p:spTree>
    <p:extLst>
      <p:ext uri="{BB962C8B-B14F-4D97-AF65-F5344CB8AC3E}">
        <p14:creationId xmlns:p14="http://schemas.microsoft.com/office/powerpoint/2010/main" val="2512854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066800"/>
            <a:ext cx="8153400" cy="5029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 smtClean="0">
                <a:latin typeface="Tw Cen MT" charset="0"/>
                <a:ea typeface="ＭＳ Ｐゴシック" charset="0"/>
              </a:rPr>
              <a:t>Items that a business keeps for a </a:t>
            </a:r>
            <a:r>
              <a:rPr lang="en-US" b="1" dirty="0" smtClean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longer </a:t>
            </a:r>
            <a:r>
              <a:rPr lang="en-US" dirty="0" smtClean="0">
                <a:latin typeface="Tw Cen MT" charset="0"/>
                <a:ea typeface="ＭＳ Ｐゴシック" charset="0"/>
              </a:rPr>
              <a:t>period of time and uses to perform services</a:t>
            </a:r>
          </a:p>
          <a:p>
            <a:pPr marL="0" indent="0" eaLnBrk="1" hangingPunct="1">
              <a:buFont typeface="Wingdings" charset="0"/>
              <a:buNone/>
            </a:pPr>
            <a:endParaRPr lang="en-US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dirty="0">
                <a:latin typeface="Tw Cen MT" charset="0"/>
                <a:ea typeface="ＭＳ Ｐゴシック" charset="0"/>
              </a:rPr>
              <a:t>List in </a:t>
            </a:r>
            <a:r>
              <a:rPr lang="en-US" b="1" dirty="0">
                <a:latin typeface="Tw Cen MT" charset="0"/>
                <a:ea typeface="ＭＳ Ｐゴシック" charset="0"/>
              </a:rPr>
              <a:t>ORDER OF USEFUL LIFE </a:t>
            </a:r>
            <a:r>
              <a:rPr lang="en-US" dirty="0">
                <a:latin typeface="Tw Cen MT" charset="0"/>
                <a:ea typeface="ＭＳ Ｐゴシック" charset="0"/>
              </a:rPr>
              <a:t>– longest useful life to shortest useful life</a:t>
            </a:r>
          </a:p>
          <a:p>
            <a:pPr marL="1295400" lvl="2" indent="-381000" eaLnBrk="1" hangingPunct="1">
              <a:buFontTx/>
              <a:buAutoNum type="arabicPeriod"/>
            </a:pPr>
            <a:r>
              <a:rPr lang="en-US" b="1" dirty="0">
                <a:latin typeface="Tw Cen MT" charset="0"/>
                <a:ea typeface="ＭＳ Ｐゴシック" charset="0"/>
              </a:rPr>
              <a:t>Land</a:t>
            </a:r>
          </a:p>
          <a:p>
            <a:pPr marL="1295400" lvl="2" indent="-381000" eaLnBrk="1" hangingPunct="1">
              <a:buFontTx/>
              <a:buAutoNum type="arabicPeriod"/>
            </a:pPr>
            <a:r>
              <a:rPr lang="en-US" b="1" dirty="0">
                <a:latin typeface="Tw Cen MT" charset="0"/>
                <a:ea typeface="ＭＳ Ｐゴシック" charset="0"/>
              </a:rPr>
              <a:t>Building</a:t>
            </a:r>
          </a:p>
          <a:p>
            <a:pPr marL="1295400" lvl="2" indent="-381000" eaLnBrk="1" hangingPunct="1">
              <a:buFontTx/>
              <a:buAutoNum type="arabicPeriod"/>
            </a:pPr>
            <a:r>
              <a:rPr lang="en-US" b="1" dirty="0">
                <a:latin typeface="Tw Cen MT" charset="0"/>
                <a:ea typeface="ＭＳ Ｐゴシック" charset="0"/>
              </a:rPr>
              <a:t>Equipment</a:t>
            </a:r>
          </a:p>
          <a:p>
            <a:pPr marL="1295400" lvl="2" indent="-381000" eaLnBrk="1" hangingPunct="1">
              <a:buFontTx/>
              <a:buAutoNum type="arabicPeriod"/>
            </a:pPr>
            <a:r>
              <a:rPr lang="en-US" b="1" dirty="0">
                <a:latin typeface="Tw Cen MT" charset="0"/>
                <a:ea typeface="ＭＳ Ｐゴシック" charset="0"/>
              </a:rPr>
              <a:t>Furniture</a:t>
            </a:r>
          </a:p>
          <a:p>
            <a:pPr marL="1295400" lvl="2" indent="-381000" eaLnBrk="1" hangingPunct="1">
              <a:buFontTx/>
              <a:buAutoNum type="arabicPeriod"/>
            </a:pPr>
            <a:r>
              <a:rPr lang="en-US" b="1" dirty="0">
                <a:latin typeface="Tw Cen MT" charset="0"/>
                <a:ea typeface="ＭＳ Ｐゴシック" charset="0"/>
              </a:rPr>
              <a:t>Vehicles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FIXED ASSETS</a:t>
            </a:r>
          </a:p>
        </p:txBody>
      </p:sp>
    </p:spTree>
    <p:extLst>
      <p:ext uri="{BB962C8B-B14F-4D97-AF65-F5344CB8AC3E}">
        <p14:creationId xmlns:p14="http://schemas.microsoft.com/office/powerpoint/2010/main" val="2514008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1159</Words>
  <Application>Microsoft Office PowerPoint</Application>
  <PresentationFormat>On-screen Show (4:3)</PresentationFormat>
  <Paragraphs>238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Steps for creating a Balance Sheet</vt:lpstr>
      <vt:lpstr>Business and Financial Statements</vt:lpstr>
      <vt:lpstr>Balance Sheet</vt:lpstr>
      <vt:lpstr>Balance Sheet Equation</vt:lpstr>
      <vt:lpstr>5 Steps to Prepare Balance Sheet</vt:lpstr>
      <vt:lpstr>PowerPoint Presentation</vt:lpstr>
      <vt:lpstr>5 Steps to Prepare Balance Sheet</vt:lpstr>
      <vt:lpstr>CURRENT ASSETS</vt:lpstr>
      <vt:lpstr>FIXED ASSETS</vt:lpstr>
      <vt:lpstr>Example</vt:lpstr>
      <vt:lpstr>5 Steps to Prepare Balance Sheet</vt:lpstr>
      <vt:lpstr>CURRENT AND LONG-TERM LIABILITIES</vt:lpstr>
      <vt:lpstr>Example</vt:lpstr>
      <vt:lpstr>5 Steps to Prepare Balance Sheet</vt:lpstr>
      <vt:lpstr>5 Steps to Prepare Balance Sheet</vt:lpstr>
      <vt:lpstr> Your Turn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Sheet</dc:title>
  <dc:creator>User</dc:creator>
  <cp:lastModifiedBy>Brian</cp:lastModifiedBy>
  <cp:revision>13</cp:revision>
  <dcterms:created xsi:type="dcterms:W3CDTF">2015-05-05T14:09:10Z</dcterms:created>
  <dcterms:modified xsi:type="dcterms:W3CDTF">2017-06-06T15:26:16Z</dcterms:modified>
</cp:coreProperties>
</file>