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4711-3955-4ED9-8FF6-2F9C5427B597}" type="datetimeFigureOut">
              <a:rPr lang="en-CA" smtClean="0"/>
              <a:t>2019-11-27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DA2E4-DAEE-4C68-A898-DF00D3B6FD52}" type="slidenum">
              <a:rPr lang="en-CA" smtClean="0"/>
              <a:t>‹#›</a:t>
            </a:fld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5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4711-3955-4ED9-8FF6-2F9C5427B597}" type="datetimeFigureOut">
              <a:rPr lang="en-CA" smtClean="0"/>
              <a:t>2019-11-27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DA2E4-DAEE-4C68-A898-DF00D3B6FD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898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4711-3955-4ED9-8FF6-2F9C5427B597}" type="datetimeFigureOut">
              <a:rPr lang="en-CA" smtClean="0"/>
              <a:t>2019-11-27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DA2E4-DAEE-4C68-A898-DF00D3B6FD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4134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4711-3955-4ED9-8FF6-2F9C5427B597}" type="datetimeFigureOut">
              <a:rPr lang="en-CA" smtClean="0"/>
              <a:t>2019-11-27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DA2E4-DAEE-4C68-A898-DF00D3B6FD52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9844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4711-3955-4ED9-8FF6-2F9C5427B597}" type="datetimeFigureOut">
              <a:rPr lang="en-CA" smtClean="0"/>
              <a:t>2019-11-27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DA2E4-DAEE-4C68-A898-DF00D3B6FD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8935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4711-3955-4ED9-8FF6-2F9C5427B597}" type="datetimeFigureOut">
              <a:rPr lang="en-CA" smtClean="0"/>
              <a:t>2019-11-27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DA2E4-DAEE-4C68-A898-DF00D3B6FD52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3611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4711-3955-4ED9-8FF6-2F9C5427B597}" type="datetimeFigureOut">
              <a:rPr lang="en-CA" smtClean="0"/>
              <a:t>2019-11-27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DA2E4-DAEE-4C68-A898-DF00D3B6FD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5900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4711-3955-4ED9-8FF6-2F9C5427B597}" type="datetimeFigureOut">
              <a:rPr lang="en-CA" smtClean="0"/>
              <a:t>2019-11-27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DA2E4-DAEE-4C68-A898-DF00D3B6FD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5518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4711-3955-4ED9-8FF6-2F9C5427B597}" type="datetimeFigureOut">
              <a:rPr lang="en-CA" smtClean="0"/>
              <a:t>2019-11-27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DA2E4-DAEE-4C68-A898-DF00D3B6FD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56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4711-3955-4ED9-8FF6-2F9C5427B597}" type="datetimeFigureOut">
              <a:rPr lang="en-CA" smtClean="0"/>
              <a:t>2019-11-27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DA2E4-DAEE-4C68-A898-DF00D3B6FD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862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4711-3955-4ED9-8FF6-2F9C5427B597}" type="datetimeFigureOut">
              <a:rPr lang="en-CA" smtClean="0"/>
              <a:t>2019-11-27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DA2E4-DAEE-4C68-A898-DF00D3B6FD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208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4711-3955-4ED9-8FF6-2F9C5427B597}" type="datetimeFigureOut">
              <a:rPr lang="en-CA" smtClean="0"/>
              <a:t>2019-11-27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DA2E4-DAEE-4C68-A898-DF00D3B6FD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781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4711-3955-4ED9-8FF6-2F9C5427B597}" type="datetimeFigureOut">
              <a:rPr lang="en-CA" smtClean="0"/>
              <a:t>2019-11-27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DA2E4-DAEE-4C68-A898-DF00D3B6FD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8238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4711-3955-4ED9-8FF6-2F9C5427B597}" type="datetimeFigureOut">
              <a:rPr lang="en-CA" smtClean="0"/>
              <a:t>2019-11-27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DA2E4-DAEE-4C68-A898-DF00D3B6FD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468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4711-3955-4ED9-8FF6-2F9C5427B597}" type="datetimeFigureOut">
              <a:rPr lang="en-CA" smtClean="0"/>
              <a:t>2019-11-27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DA2E4-DAEE-4C68-A898-DF00D3B6FD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113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4711-3955-4ED9-8FF6-2F9C5427B597}" type="datetimeFigureOut">
              <a:rPr lang="en-CA" smtClean="0"/>
              <a:t>2019-11-27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DA2E4-DAEE-4C68-A898-DF00D3B6FD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417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4711-3955-4ED9-8FF6-2F9C5427B597}" type="datetimeFigureOut">
              <a:rPr lang="en-CA" smtClean="0"/>
              <a:t>2019-11-27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DA2E4-DAEE-4C68-A898-DF00D3B6FD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919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5F84711-3955-4ED9-8FF6-2F9C5427B597}" type="datetimeFigureOut">
              <a:rPr lang="en-CA" smtClean="0"/>
              <a:t>2019-11-27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9FDA2E4-DAEE-4C68-A898-DF00D3B6FD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85358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DNw_vbm_7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1dAS7uUSk8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kySBFU6OuI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3235F-9091-41AF-B5F6-9C35410F4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9678988" cy="3673474"/>
          </a:xfrm>
        </p:spPr>
        <p:txBody>
          <a:bodyPr>
            <a:normAutofit/>
          </a:bodyPr>
          <a:lstStyle/>
          <a:p>
            <a:r>
              <a:rPr lang="en-CA" sz="6000" dirty="0">
                <a:solidFill>
                  <a:schemeClr val="tx2"/>
                </a:solidFill>
              </a:rPr>
              <a:t>Canadian federal government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C5ECE7-79AA-4F2D-BE01-BFECF57EC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4648198"/>
            <a:ext cx="7005742" cy="1143002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tx1">
                    <a:alpha val="80000"/>
                  </a:schemeClr>
                </a:solidFill>
              </a:rPr>
              <a:t>Mr. Singh </a:t>
            </a:r>
          </a:p>
        </p:txBody>
      </p:sp>
    </p:spTree>
    <p:extLst>
      <p:ext uri="{BB962C8B-B14F-4D97-AF65-F5344CB8AC3E}">
        <p14:creationId xmlns:p14="http://schemas.microsoft.com/office/powerpoint/2010/main" val="1572355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92572-A1E2-4EEA-93F8-AB2259697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tx2"/>
                </a:solidFill>
              </a:rPr>
              <a:t>Canadian parliament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368CC-489A-4206-9C19-85EED3A5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507067"/>
            <a:ext cx="8534400" cy="5208058"/>
          </a:xfrm>
        </p:spPr>
        <p:txBody>
          <a:bodyPr>
            <a:normAutofit/>
          </a:bodyPr>
          <a:lstStyle/>
          <a:p>
            <a:endParaRPr lang="en-CA" sz="26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A09E5B-B966-464D-B856-D221F0391FC4}"/>
              </a:ext>
            </a:extLst>
          </p:cNvPr>
          <p:cNvSpPr/>
          <p:nvPr/>
        </p:nvSpPr>
        <p:spPr>
          <a:xfrm>
            <a:off x="0" y="0"/>
            <a:ext cx="12188825" cy="685799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5557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92572-A1E2-4EEA-93F8-AB2259697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tx2"/>
                </a:solidFill>
              </a:rPr>
              <a:t>Canadian parliament </a:t>
            </a:r>
          </a:p>
        </p:txBody>
      </p:sp>
      <p:pic>
        <p:nvPicPr>
          <p:cNvPr id="4" name="Online Media 3" title="Canadian politicians argue over the use of the word &amp;#39;fart&amp;#39; in Parliament">
            <a:hlinkClick r:id="" action="ppaction://media"/>
            <a:extLst>
              <a:ext uri="{FF2B5EF4-FFF2-40B4-BE49-F238E27FC236}">
                <a16:creationId xmlns:a16="http://schemas.microsoft.com/office/drawing/2014/main" id="{BFA5FCE8-18B9-40DC-851F-F1843A5ADB3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23" y="0"/>
            <a:ext cx="12191996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02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92572-A1E2-4EEA-93F8-AB2259697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>
            <a:normAutofit/>
          </a:bodyPr>
          <a:lstStyle/>
          <a:p>
            <a:endParaRPr lang="en-CA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368CC-489A-4206-9C19-85EED3A5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507067"/>
            <a:ext cx="8534400" cy="5208058"/>
          </a:xfrm>
        </p:spPr>
        <p:txBody>
          <a:bodyPr>
            <a:normAutofit/>
          </a:bodyPr>
          <a:lstStyle/>
          <a:p>
            <a:endParaRPr lang="en-CA" sz="26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CE177F-9582-45E7-8983-E14ACC8F452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6" name="Picture 2" descr="https://lh5.googleusercontent.com/sceAAJ-llsX1MJZXicHtmesJTTuECxGjNRc05_bEY6geoLskHzAlA798-mpJnXvUu3LKbJVWxY_PBGXneV4HYVpGL0NbnUwBg4z50iaAZIFodojLqLhYfEdm9FIu1AhleIsyalg9V1Y">
            <a:extLst>
              <a:ext uri="{FF2B5EF4-FFF2-40B4-BE49-F238E27FC236}">
                <a16:creationId xmlns:a16="http://schemas.microsoft.com/office/drawing/2014/main" id="{046D3127-8A6B-4D35-AABF-5E29CB86B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0"/>
            <a:ext cx="10293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70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92572-A1E2-4EEA-93F8-AB2259697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tx2"/>
                </a:solidFill>
              </a:rPr>
              <a:t>Canadian parliament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368CC-489A-4206-9C19-85EED3A5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289387"/>
            <a:ext cx="8534400" cy="52080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600" b="1" dirty="0">
                <a:solidFill>
                  <a:schemeClr val="tx1"/>
                </a:solidFill>
              </a:rPr>
              <a:t>Senate </a:t>
            </a:r>
          </a:p>
          <a:p>
            <a:r>
              <a:rPr lang="en-CA" sz="2600" dirty="0">
                <a:solidFill>
                  <a:schemeClr val="tx1"/>
                </a:solidFill>
              </a:rPr>
              <a:t>Located in the upper chamber, also referred to as the “Red Carpet”</a:t>
            </a:r>
          </a:p>
          <a:p>
            <a:r>
              <a:rPr lang="en-CA" sz="2600" dirty="0">
                <a:solidFill>
                  <a:schemeClr val="tx1"/>
                </a:solidFill>
              </a:rPr>
              <a:t>Consists of 105 members (senators) appointed by the </a:t>
            </a:r>
            <a:r>
              <a:rPr lang="en-CA" sz="2600" b="1" dirty="0">
                <a:solidFill>
                  <a:schemeClr val="tx1"/>
                </a:solidFill>
              </a:rPr>
              <a:t>governor general </a:t>
            </a:r>
            <a:r>
              <a:rPr lang="en-CA" sz="2600" dirty="0">
                <a:solidFill>
                  <a:schemeClr val="tx1"/>
                </a:solidFill>
              </a:rPr>
              <a:t> with the advice of the Prime Minister </a:t>
            </a:r>
          </a:p>
          <a:p>
            <a:r>
              <a:rPr lang="en-CA" sz="2600" dirty="0">
                <a:solidFill>
                  <a:schemeClr val="tx1"/>
                </a:solidFill>
              </a:rPr>
              <a:t>Senators represent regions, provinces and/or territories</a:t>
            </a:r>
          </a:p>
          <a:p>
            <a:r>
              <a:rPr lang="en-CA" sz="2600" dirty="0">
                <a:solidFill>
                  <a:schemeClr val="tx1"/>
                </a:solidFill>
              </a:rPr>
              <a:t>Spend a lot of time voting and debating on bills </a:t>
            </a:r>
          </a:p>
          <a:p>
            <a:r>
              <a:rPr lang="en-CA" sz="2600" dirty="0">
                <a:solidFill>
                  <a:schemeClr val="tx1"/>
                </a:solidFill>
              </a:rPr>
              <a:t>Senators do a lot of work in committee’s debating bills and talking to witnesses  </a:t>
            </a:r>
          </a:p>
          <a:p>
            <a:endParaRPr lang="en-CA" sz="2600" dirty="0">
              <a:solidFill>
                <a:schemeClr val="tx1"/>
              </a:solidFill>
            </a:endParaRPr>
          </a:p>
          <a:p>
            <a:endParaRPr lang="en-CA" sz="2600" dirty="0">
              <a:solidFill>
                <a:schemeClr val="tx1"/>
              </a:solidFill>
            </a:endParaRPr>
          </a:p>
          <a:p>
            <a:endParaRPr lang="en-CA" sz="2600" dirty="0">
              <a:solidFill>
                <a:schemeClr val="tx1"/>
              </a:solidFill>
            </a:endParaRPr>
          </a:p>
          <a:p>
            <a:endParaRPr lang="en-CA" sz="26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27ED4C-655A-4FCB-8C6F-6CFBD9D11273}"/>
              </a:ext>
            </a:extLst>
          </p:cNvPr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51107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92572-A1E2-4EEA-93F8-AB2259697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tx2"/>
                </a:solidFill>
              </a:rPr>
              <a:t>Canadian parliament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368CC-489A-4206-9C19-85EED3A5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181947"/>
            <a:ext cx="8534400" cy="5208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600" b="1" dirty="0">
                <a:solidFill>
                  <a:schemeClr val="tx1"/>
                </a:solidFill>
              </a:rPr>
              <a:t>Senate </a:t>
            </a:r>
          </a:p>
          <a:p>
            <a:r>
              <a:rPr lang="en-CA" sz="2600" dirty="0">
                <a:solidFill>
                  <a:schemeClr val="tx1"/>
                </a:solidFill>
              </a:rPr>
              <a:t>Senate must approve a bill before it becomes an act and thus the law of the land </a:t>
            </a:r>
          </a:p>
          <a:p>
            <a:r>
              <a:rPr lang="en-CA" sz="2600" dirty="0">
                <a:solidFill>
                  <a:schemeClr val="tx1"/>
                </a:solidFill>
              </a:rPr>
              <a:t>Senators are appointed for life </a:t>
            </a:r>
          </a:p>
          <a:p>
            <a:r>
              <a:rPr lang="en-CA" sz="2600" dirty="0">
                <a:solidFill>
                  <a:schemeClr val="tx1"/>
                </a:solidFill>
              </a:rPr>
              <a:t>The Senate can reject bills passed by the Commons </a:t>
            </a:r>
          </a:p>
          <a:p>
            <a:r>
              <a:rPr lang="en-US" sz="2600" dirty="0">
                <a:solidFill>
                  <a:schemeClr val="tx1"/>
                </a:solidFill>
              </a:rPr>
              <a:t>In recent years, the Senate has lost its legitimacy, come to be seen as a house of patronage</a:t>
            </a:r>
            <a:endParaRPr lang="en-CA" sz="2600" dirty="0">
              <a:solidFill>
                <a:schemeClr val="tx1"/>
              </a:solidFill>
            </a:endParaRPr>
          </a:p>
          <a:p>
            <a:endParaRPr lang="en-CA" sz="2600" dirty="0">
              <a:solidFill>
                <a:schemeClr val="tx1"/>
              </a:solidFill>
            </a:endParaRPr>
          </a:p>
          <a:p>
            <a:endParaRPr lang="en-CA" sz="2600" dirty="0">
              <a:solidFill>
                <a:schemeClr val="tx1"/>
              </a:solidFill>
            </a:endParaRPr>
          </a:p>
          <a:p>
            <a:endParaRPr lang="en-CA" sz="26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27ED4C-655A-4FCB-8C6F-6CFBD9D11273}"/>
              </a:ext>
            </a:extLst>
          </p:cNvPr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39697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368CC-489A-4206-9C19-85EED3A5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181947"/>
            <a:ext cx="8534400" cy="52080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2600" dirty="0">
              <a:solidFill>
                <a:schemeClr val="tx1"/>
              </a:solidFill>
            </a:endParaRPr>
          </a:p>
          <a:p>
            <a:endParaRPr lang="en-CA" sz="2600" dirty="0">
              <a:solidFill>
                <a:schemeClr val="tx1"/>
              </a:solidFill>
            </a:endParaRPr>
          </a:p>
          <a:p>
            <a:endParaRPr lang="en-CA" sz="26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27ED4C-655A-4FCB-8C6F-6CFBD9D11273}"/>
              </a:ext>
            </a:extLst>
          </p:cNvPr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 </a:t>
            </a:r>
          </a:p>
        </p:txBody>
      </p:sp>
      <p:pic>
        <p:nvPicPr>
          <p:cNvPr id="2050" name="Picture 2" descr="https://lh6.googleusercontent.com/yE40_tAPSg8sAZYA87Hem8Qjipty-n8pVb_ycXFOlN3YrI92ASkwnCcExUgNnmGHZ_NbQ7KP3QrEf2k2Ks514vkfcP89olOeA3uNZ6IqOOGiZrRSB8oC4JdqjKbcPowGcQPnFbIORaM">
            <a:extLst>
              <a:ext uri="{FF2B5EF4-FFF2-40B4-BE49-F238E27FC236}">
                <a16:creationId xmlns:a16="http://schemas.microsoft.com/office/drawing/2014/main" id="{7D3BBBB3-7D51-4760-84DA-A479B0DF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0"/>
            <a:ext cx="10283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469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92572-A1E2-4EEA-93F8-AB2259697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tx2"/>
                </a:solidFill>
              </a:rPr>
              <a:t>Canadian parliament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368CC-489A-4206-9C19-85EED3A5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530244"/>
            <a:ext cx="8534400" cy="53045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2600" b="1" dirty="0">
                <a:solidFill>
                  <a:schemeClr val="tx1"/>
                </a:solidFill>
              </a:rPr>
              <a:t>Governor General </a:t>
            </a:r>
          </a:p>
          <a:p>
            <a:r>
              <a:rPr lang="en-CA" sz="2600" dirty="0">
                <a:solidFill>
                  <a:schemeClr val="tx1"/>
                </a:solidFill>
              </a:rPr>
              <a:t>Represents the Queen in Canada </a:t>
            </a:r>
          </a:p>
          <a:p>
            <a:r>
              <a:rPr lang="en-CA" sz="2600" dirty="0">
                <a:solidFill>
                  <a:schemeClr val="tx1"/>
                </a:solidFill>
              </a:rPr>
              <a:t>Queen appoints the Governor General on the advice of the Prime Minister </a:t>
            </a:r>
          </a:p>
          <a:p>
            <a:r>
              <a:rPr lang="en-CA" sz="2600" dirty="0">
                <a:solidFill>
                  <a:schemeClr val="tx1"/>
                </a:solidFill>
              </a:rPr>
              <a:t>Governor General acts on the Queens behalf while she is not in Canada  </a:t>
            </a:r>
          </a:p>
          <a:p>
            <a:r>
              <a:rPr lang="en-CA" sz="2600" dirty="0">
                <a:solidFill>
                  <a:schemeClr val="tx1"/>
                </a:solidFill>
              </a:rPr>
              <a:t>This reflects the fact that Canada is a </a:t>
            </a:r>
            <a:r>
              <a:rPr lang="en-CA" sz="2600" b="1" dirty="0">
                <a:solidFill>
                  <a:schemeClr val="tx1"/>
                </a:solidFill>
              </a:rPr>
              <a:t>constitutional monarchy </a:t>
            </a:r>
          </a:p>
          <a:p>
            <a:r>
              <a:rPr lang="en-CA" sz="2600" dirty="0">
                <a:solidFill>
                  <a:schemeClr val="tx1"/>
                </a:solidFill>
              </a:rPr>
              <a:t>Queen is head of state, Prime Minister is head of government </a:t>
            </a:r>
          </a:p>
          <a:p>
            <a:r>
              <a:rPr lang="en-CA" sz="2600" dirty="0">
                <a:solidFill>
                  <a:schemeClr val="tx1"/>
                </a:solidFill>
              </a:rPr>
              <a:t>How does this differ in the US</a:t>
            </a:r>
          </a:p>
          <a:p>
            <a:r>
              <a:rPr lang="en-CA" sz="2600" dirty="0">
                <a:solidFill>
                  <a:schemeClr val="tx1"/>
                </a:solidFill>
              </a:rPr>
              <a:t>President is both head of state and head of government</a:t>
            </a:r>
          </a:p>
          <a:p>
            <a:endParaRPr lang="en-CA" sz="2600" dirty="0">
              <a:solidFill>
                <a:schemeClr val="tx1"/>
              </a:solidFill>
            </a:endParaRPr>
          </a:p>
          <a:p>
            <a:endParaRPr lang="en-CA" sz="26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27ED4C-655A-4FCB-8C6F-6CFBD9D11273}"/>
              </a:ext>
            </a:extLst>
          </p:cNvPr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56359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92572-A1E2-4EEA-93F8-AB2259697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tx2"/>
                </a:solidFill>
              </a:rPr>
              <a:t>Canadian parliament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368CC-489A-4206-9C19-85EED3A5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530244"/>
            <a:ext cx="8534400" cy="53045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600" b="1" dirty="0">
                <a:solidFill>
                  <a:schemeClr val="tx1"/>
                </a:solidFill>
              </a:rPr>
              <a:t>Governor General </a:t>
            </a:r>
          </a:p>
          <a:p>
            <a:r>
              <a:rPr lang="en-CA" sz="2600" dirty="0">
                <a:solidFill>
                  <a:schemeClr val="tx1"/>
                </a:solidFill>
              </a:rPr>
              <a:t>Appoints cabinet ministers and other positions of responsibility on the advice of the PM</a:t>
            </a:r>
          </a:p>
          <a:p>
            <a:r>
              <a:rPr lang="en-CA" sz="2600" dirty="0">
                <a:solidFill>
                  <a:schemeClr val="tx1"/>
                </a:solidFill>
              </a:rPr>
              <a:t>These duties are ceremonial, formal but politically inconsequential </a:t>
            </a:r>
          </a:p>
          <a:p>
            <a:r>
              <a:rPr lang="en-CA" sz="2600" dirty="0">
                <a:solidFill>
                  <a:schemeClr val="tx1"/>
                </a:solidFill>
              </a:rPr>
              <a:t>Advantage of having a governor general is that they are non-partisan therefore more suited to represent the country as a whole </a:t>
            </a:r>
          </a:p>
          <a:p>
            <a:r>
              <a:rPr lang="en-CA" sz="2600" dirty="0">
                <a:solidFill>
                  <a:schemeClr val="tx1"/>
                </a:solidFill>
              </a:rPr>
              <a:t>Governor General does have the power to summon, prorogue and dissolve government </a:t>
            </a:r>
          </a:p>
          <a:p>
            <a:r>
              <a:rPr lang="en-CA" sz="2600" dirty="0">
                <a:solidFill>
                  <a:schemeClr val="tx1"/>
                </a:solidFill>
              </a:rPr>
              <a:t>Normally these actions are taken on the advice of the PM</a:t>
            </a:r>
          </a:p>
          <a:p>
            <a:endParaRPr lang="en-CA" sz="26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27ED4C-655A-4FCB-8C6F-6CFBD9D11273}"/>
              </a:ext>
            </a:extLst>
          </p:cNvPr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54635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92572-A1E2-4EEA-93F8-AB2259697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tx2"/>
                </a:solidFill>
              </a:rPr>
              <a:t>Canadian parliament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368CC-489A-4206-9C19-85EED3A5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530244"/>
            <a:ext cx="8534400" cy="5304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600" b="1" dirty="0">
                <a:solidFill>
                  <a:schemeClr val="tx1"/>
                </a:solidFill>
              </a:rPr>
              <a:t>Prime Minister &amp; Cabinet </a:t>
            </a:r>
          </a:p>
          <a:p>
            <a:r>
              <a:rPr lang="en-CA" sz="2600" dirty="0">
                <a:solidFill>
                  <a:schemeClr val="tx1"/>
                </a:solidFill>
              </a:rPr>
              <a:t>1. Develop policy to deal with issues facing the country </a:t>
            </a:r>
          </a:p>
          <a:p>
            <a:r>
              <a:rPr lang="en-CA" sz="2600" dirty="0">
                <a:solidFill>
                  <a:schemeClr val="tx1"/>
                </a:solidFill>
              </a:rPr>
              <a:t>2. Introduce bills to carry these policies into law</a:t>
            </a:r>
          </a:p>
          <a:p>
            <a:r>
              <a:rPr lang="en-CA" sz="2600" dirty="0">
                <a:solidFill>
                  <a:schemeClr val="tx1"/>
                </a:solidFill>
              </a:rPr>
              <a:t>3. Supervising the civil servants who apply the policies and administer the law on a daily basis </a:t>
            </a:r>
          </a:p>
          <a:p>
            <a:endParaRPr lang="en-CA" sz="2600" dirty="0">
              <a:solidFill>
                <a:schemeClr val="tx1"/>
              </a:solidFill>
            </a:endParaRPr>
          </a:p>
          <a:p>
            <a:r>
              <a:rPr lang="en-CA" sz="2600" dirty="0">
                <a:solidFill>
                  <a:schemeClr val="tx1"/>
                </a:solidFill>
              </a:rPr>
              <a:t>Neither the PM or the cabinet are directly elected by the Canadian public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27ED4C-655A-4FCB-8C6F-6CFBD9D11273}"/>
              </a:ext>
            </a:extLst>
          </p:cNvPr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40465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92572-A1E2-4EEA-93F8-AB2259697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tx2"/>
                </a:solidFill>
              </a:rPr>
              <a:t>Party loyalty in Canadian politics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368CC-489A-4206-9C19-85EED3A5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530244"/>
            <a:ext cx="8534400" cy="5304578"/>
          </a:xfrm>
        </p:spPr>
        <p:txBody>
          <a:bodyPr>
            <a:normAutofit lnSpcReduction="10000"/>
          </a:bodyPr>
          <a:lstStyle/>
          <a:p>
            <a:r>
              <a:rPr lang="en-CA" sz="2600" dirty="0">
                <a:solidFill>
                  <a:schemeClr val="tx1"/>
                </a:solidFill>
              </a:rPr>
              <a:t>PM and members of cabinet are rarely called into question by members of their own party </a:t>
            </a:r>
          </a:p>
          <a:p>
            <a:r>
              <a:rPr lang="en-US" sz="2600" dirty="0">
                <a:solidFill>
                  <a:schemeClr val="tx1"/>
                </a:solidFill>
              </a:rPr>
              <a:t>If a member of a party’s caucus breaks from the party line they risk losing the chance at becoming a Minister (become a permanent back bencher)</a:t>
            </a:r>
          </a:p>
          <a:p>
            <a:r>
              <a:rPr lang="en-US" sz="2600" dirty="0">
                <a:solidFill>
                  <a:schemeClr val="tx1"/>
                </a:solidFill>
              </a:rPr>
              <a:t>May even lose the support of their party in their riding nomination (leader must sign off on all party candidates before election)</a:t>
            </a:r>
          </a:p>
          <a:p>
            <a:r>
              <a:rPr lang="en-US" sz="2600" dirty="0">
                <a:solidFill>
                  <a:schemeClr val="tx1"/>
                </a:solidFill>
              </a:rPr>
              <a:t>The concept of “party loyalty” is unique to the British Parliamentary System and among Commonwealth countries it is strongest in Canada</a:t>
            </a:r>
            <a:endParaRPr lang="en-CA" sz="26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27ED4C-655A-4FCB-8C6F-6CFBD9D11273}"/>
              </a:ext>
            </a:extLst>
          </p:cNvPr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91419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92572-A1E2-4EEA-93F8-AB2259697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Electoral system </a:t>
            </a:r>
          </a:p>
        </p:txBody>
      </p:sp>
      <p:sp>
        <p:nvSpPr>
          <p:cNvPr id="83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upload.wikimedia.org/wikipedia/commons/thumb/b/b0/Canada_Election_2019_Results_Map_%28Simple%29.svg/500px-Canada_Election_2019_Results_Map_%28Simple%29.svg.png">
            <a:extLst>
              <a:ext uri="{FF2B5EF4-FFF2-40B4-BE49-F238E27FC236}">
                <a16:creationId xmlns:a16="http://schemas.microsoft.com/office/drawing/2014/main" id="{EBD9D7FD-68C6-49B9-915D-5BFE0AD209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3"/>
          <a:stretch/>
        </p:blipFill>
        <p:spPr bwMode="auto">
          <a:xfrm>
            <a:off x="799072" y="786117"/>
            <a:ext cx="6245352" cy="4956048"/>
          </a:xfrm>
          <a:custGeom>
            <a:avLst/>
            <a:gdLst>
              <a:gd name="connsiteX0" fmla="*/ 534609 w 6245352"/>
              <a:gd name="connsiteY0" fmla="*/ 0 h 4956048"/>
              <a:gd name="connsiteX1" fmla="*/ 6245352 w 6245352"/>
              <a:gd name="connsiteY1" fmla="*/ 0 h 4956048"/>
              <a:gd name="connsiteX2" fmla="*/ 6245352 w 6245352"/>
              <a:gd name="connsiteY2" fmla="*/ 4421439 h 4956048"/>
              <a:gd name="connsiteX3" fmla="*/ 5710743 w 6245352"/>
              <a:gd name="connsiteY3" fmla="*/ 4956048 h 4956048"/>
              <a:gd name="connsiteX4" fmla="*/ 0 w 6245352"/>
              <a:gd name="connsiteY4" fmla="*/ 4956048 h 4956048"/>
              <a:gd name="connsiteX5" fmla="*/ 0 w 6245352"/>
              <a:gd name="connsiteY5" fmla="*/ 534609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7751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92572-A1E2-4EEA-93F8-AB2259697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tx2"/>
                </a:solidFill>
              </a:rPr>
              <a:t>Party loyalty in Canadian politics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368CC-489A-4206-9C19-85EED3A5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530244"/>
            <a:ext cx="8534400" cy="5304578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The “Party Whip” is a caucus position that keeps the members in line and schedules a party’s speaking order</a:t>
            </a:r>
          </a:p>
          <a:p>
            <a:r>
              <a:rPr lang="en-US" sz="2600" dirty="0">
                <a:solidFill>
                  <a:schemeClr val="tx1"/>
                </a:solidFill>
              </a:rPr>
              <a:t>Party loyalty also dulls debate in the house as Members of Parliament refuse to do anything but tow the party line</a:t>
            </a:r>
          </a:p>
          <a:p>
            <a:endParaRPr lang="en-CA" sz="26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27ED4C-655A-4FCB-8C6F-6CFBD9D11273}"/>
              </a:ext>
            </a:extLst>
          </p:cNvPr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38371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92572-A1E2-4EEA-93F8-AB2259697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tx2"/>
                </a:solidFill>
              </a:rPr>
              <a:t>Party loyalty in Canadian politics </a:t>
            </a:r>
          </a:p>
        </p:txBody>
      </p:sp>
      <p:pic>
        <p:nvPicPr>
          <p:cNvPr id="5" name="Online Media 4" title="Tom Mulcair questions Speaker&amp;#39;s &amp;#39;neutrality&amp;#39; RAW">
            <a:hlinkClick r:id="" action="ppaction://media"/>
            <a:extLst>
              <a:ext uri="{FF2B5EF4-FFF2-40B4-BE49-F238E27FC236}">
                <a16:creationId xmlns:a16="http://schemas.microsoft.com/office/drawing/2014/main" id="{1729B5D0-A80D-49A4-9283-73D9E4E69B2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250" y="0"/>
            <a:ext cx="12191075" cy="68574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27ED4C-655A-4FCB-8C6F-6CFBD9D11273}"/>
              </a:ext>
            </a:extLst>
          </p:cNvPr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3058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1FAB-70A4-4A0E-AD06-FC52A54CA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Online Media 3" title="Paul Calandra&amp;#39;s tearful QP apology">
            <a:hlinkClick r:id="" action="ppaction://media"/>
            <a:extLst>
              <a:ext uri="{FF2B5EF4-FFF2-40B4-BE49-F238E27FC236}">
                <a16:creationId xmlns:a16="http://schemas.microsoft.com/office/drawing/2014/main" id="{34B63346-DF97-421E-8320-A7787CF4C3E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85725" y="6351"/>
            <a:ext cx="12277725" cy="690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14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92572-A1E2-4EEA-93F8-AB2259697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tx2"/>
                </a:solidFill>
              </a:rPr>
              <a:t>Civil service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368CC-489A-4206-9C19-85EED3A5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530244"/>
            <a:ext cx="8534400" cy="5304578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The actual day-to-day work of the government of Canada is carried out by full time employees known as the civil service or public service</a:t>
            </a:r>
          </a:p>
          <a:p>
            <a:r>
              <a:rPr lang="en-US" sz="2600" dirty="0">
                <a:solidFill>
                  <a:schemeClr val="tx1"/>
                </a:solidFill>
              </a:rPr>
              <a:t>The majority of these employees work for government Ministries (Agriculture, Fisheries, Health, Environment, Revenue, Transport …)</a:t>
            </a:r>
          </a:p>
          <a:p>
            <a:r>
              <a:rPr lang="en-US" sz="2600" dirty="0">
                <a:solidFill>
                  <a:schemeClr val="tx1"/>
                </a:solidFill>
              </a:rPr>
              <a:t>Each Ministry is headed by a Minister who is a member of the Cabinet</a:t>
            </a:r>
          </a:p>
          <a:p>
            <a:r>
              <a:rPr lang="en-US" sz="2600" dirty="0">
                <a:solidFill>
                  <a:schemeClr val="tx1"/>
                </a:solidFill>
              </a:rPr>
              <a:t>Ministers are held responsible for the performance of the civil servants within their Ministry</a:t>
            </a:r>
            <a:endParaRPr lang="en-CA" sz="26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27ED4C-655A-4FCB-8C6F-6CFBD9D11273}"/>
              </a:ext>
            </a:extLst>
          </p:cNvPr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27631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92572-A1E2-4EEA-93F8-AB2259697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tx2"/>
                </a:solidFill>
              </a:rPr>
              <a:t>Electoral system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368CC-489A-4206-9C19-85EED3A5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507067"/>
            <a:ext cx="8534400" cy="5208058"/>
          </a:xfrm>
        </p:spPr>
        <p:txBody>
          <a:bodyPr>
            <a:normAutofit/>
          </a:bodyPr>
          <a:lstStyle/>
          <a:p>
            <a:r>
              <a:rPr lang="en-CA" sz="2600" dirty="0">
                <a:solidFill>
                  <a:schemeClr val="tx1"/>
                </a:solidFill>
              </a:rPr>
              <a:t>In Canada – First past the post system AKA Single member plurality system </a:t>
            </a:r>
          </a:p>
          <a:p>
            <a:r>
              <a:rPr lang="en-CA" sz="2600" dirty="0">
                <a:solidFill>
                  <a:schemeClr val="tx1"/>
                </a:solidFill>
              </a:rPr>
              <a:t>Canada is divided into small areas called </a:t>
            </a:r>
            <a:r>
              <a:rPr lang="en-CA" sz="2600" b="1" dirty="0">
                <a:solidFill>
                  <a:schemeClr val="tx1"/>
                </a:solidFill>
              </a:rPr>
              <a:t>Ridings</a:t>
            </a:r>
          </a:p>
          <a:p>
            <a:r>
              <a:rPr lang="en-CA" sz="2600" dirty="0">
                <a:solidFill>
                  <a:schemeClr val="tx1"/>
                </a:solidFill>
              </a:rPr>
              <a:t>People living within a riding is called a </a:t>
            </a:r>
            <a:r>
              <a:rPr lang="en-CA" sz="2600" b="1" dirty="0">
                <a:solidFill>
                  <a:schemeClr val="tx1"/>
                </a:solidFill>
              </a:rPr>
              <a:t>constituent </a:t>
            </a:r>
          </a:p>
          <a:p>
            <a:r>
              <a:rPr lang="en-CA" sz="2600" dirty="0">
                <a:solidFill>
                  <a:schemeClr val="tx1"/>
                </a:solidFill>
              </a:rPr>
              <a:t>Ridings are determined by population size and geographic factors (roads, rivers, cities or towns)</a:t>
            </a:r>
          </a:p>
          <a:p>
            <a:endParaRPr lang="en-CA" sz="2600" dirty="0">
              <a:solidFill>
                <a:schemeClr val="tx1"/>
              </a:solidFill>
            </a:endParaRPr>
          </a:p>
          <a:p>
            <a:endParaRPr lang="en-CA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76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92572-A1E2-4EEA-93F8-AB2259697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tx2"/>
                </a:solidFill>
              </a:rPr>
              <a:t>Electoral system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368CC-489A-4206-9C19-85EED3A5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507067"/>
            <a:ext cx="8534400" cy="5208058"/>
          </a:xfrm>
        </p:spPr>
        <p:txBody>
          <a:bodyPr>
            <a:normAutofit/>
          </a:bodyPr>
          <a:lstStyle/>
          <a:p>
            <a:r>
              <a:rPr lang="en-CA" sz="2600" dirty="0">
                <a:solidFill>
                  <a:schemeClr val="tx1"/>
                </a:solidFill>
              </a:rPr>
              <a:t>During an election people in each riding will compete for the job of the representative </a:t>
            </a:r>
          </a:p>
          <a:p>
            <a:r>
              <a:rPr lang="en-CA" sz="2600" dirty="0">
                <a:solidFill>
                  <a:schemeClr val="tx1"/>
                </a:solidFill>
              </a:rPr>
              <a:t>These people are known as </a:t>
            </a:r>
            <a:r>
              <a:rPr lang="en-CA" sz="2600" b="1" dirty="0">
                <a:solidFill>
                  <a:schemeClr val="tx1"/>
                </a:solidFill>
              </a:rPr>
              <a:t>candidates </a:t>
            </a:r>
          </a:p>
          <a:p>
            <a:r>
              <a:rPr lang="en-CA" sz="2600" dirty="0">
                <a:solidFill>
                  <a:schemeClr val="tx1"/>
                </a:solidFill>
              </a:rPr>
              <a:t>Usually they’re associated with a political party </a:t>
            </a:r>
          </a:p>
          <a:p>
            <a:r>
              <a:rPr lang="en-CA" sz="2600" dirty="0">
                <a:solidFill>
                  <a:schemeClr val="tx1"/>
                </a:solidFill>
              </a:rPr>
              <a:t>If they’re not part of a political party what are they called?</a:t>
            </a:r>
          </a:p>
          <a:p>
            <a:r>
              <a:rPr lang="en-CA" sz="2600" dirty="0">
                <a:solidFill>
                  <a:schemeClr val="tx1"/>
                </a:solidFill>
              </a:rPr>
              <a:t>Independent </a:t>
            </a:r>
          </a:p>
          <a:p>
            <a:r>
              <a:rPr lang="en-CA" sz="2600" dirty="0">
                <a:solidFill>
                  <a:schemeClr val="tx1"/>
                </a:solidFill>
              </a:rPr>
              <a:t>1 person elected per riding to represent its constituents </a:t>
            </a:r>
          </a:p>
          <a:p>
            <a:endParaRPr lang="en-CA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94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92572-A1E2-4EEA-93F8-AB2259697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tx2"/>
                </a:solidFill>
              </a:rPr>
              <a:t>Electoral system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368CC-489A-4206-9C19-85EED3A5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507067"/>
            <a:ext cx="8534400" cy="5208058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The winner of each electoral district (riding) goes to Ottawa to sit in the House of Commons and represent their geographic area</a:t>
            </a:r>
          </a:p>
          <a:p>
            <a:r>
              <a:rPr lang="en-US" sz="2600" dirty="0">
                <a:solidFill>
                  <a:schemeClr val="tx1"/>
                </a:solidFill>
              </a:rPr>
              <a:t>In Canada there are 338 ridings, up from 308 in 2011</a:t>
            </a:r>
            <a:endParaRPr lang="en-CA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33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92572-A1E2-4EEA-93F8-AB2259697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tx2"/>
                </a:solidFill>
              </a:rPr>
              <a:t>Electoral system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368CC-489A-4206-9C19-85EED3A5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209674"/>
            <a:ext cx="10021888" cy="5648323"/>
          </a:xfrm>
        </p:spPr>
        <p:txBody>
          <a:bodyPr>
            <a:normAutofit fontScale="92500" lnSpcReduction="10000"/>
          </a:bodyPr>
          <a:lstStyle/>
          <a:p>
            <a:r>
              <a:rPr lang="en-CA" sz="2600" dirty="0">
                <a:solidFill>
                  <a:schemeClr val="tx1"/>
                </a:solidFill>
              </a:rPr>
              <a:t>Yukon, Nunavut &amp; Northwest Territories  - 1 riding each</a:t>
            </a:r>
          </a:p>
          <a:p>
            <a:r>
              <a:rPr lang="en-CA" sz="2600" dirty="0">
                <a:solidFill>
                  <a:schemeClr val="tx1"/>
                </a:solidFill>
              </a:rPr>
              <a:t>British Columbia - 42 ridings</a:t>
            </a:r>
          </a:p>
          <a:p>
            <a:r>
              <a:rPr lang="en-CA" sz="2600" dirty="0">
                <a:solidFill>
                  <a:schemeClr val="tx1"/>
                </a:solidFill>
              </a:rPr>
              <a:t>Alberta - 34 ridings</a:t>
            </a:r>
          </a:p>
          <a:p>
            <a:r>
              <a:rPr lang="en-CA" sz="2600" dirty="0">
                <a:solidFill>
                  <a:schemeClr val="tx1"/>
                </a:solidFill>
              </a:rPr>
              <a:t>Saskatchewan - 14 ridings</a:t>
            </a:r>
          </a:p>
          <a:p>
            <a:r>
              <a:rPr lang="en-CA" sz="2600" dirty="0">
                <a:solidFill>
                  <a:schemeClr val="tx1"/>
                </a:solidFill>
              </a:rPr>
              <a:t>Manitoba - 14 ridings</a:t>
            </a:r>
          </a:p>
          <a:p>
            <a:r>
              <a:rPr lang="en-CA" sz="2600" dirty="0">
                <a:solidFill>
                  <a:schemeClr val="tx1"/>
                </a:solidFill>
              </a:rPr>
              <a:t>Ontario - 121 ridings</a:t>
            </a:r>
          </a:p>
          <a:p>
            <a:r>
              <a:rPr lang="en-CA" sz="2600" dirty="0">
                <a:solidFill>
                  <a:schemeClr val="tx1"/>
                </a:solidFill>
              </a:rPr>
              <a:t>Quebec - 78 ridings</a:t>
            </a:r>
          </a:p>
          <a:p>
            <a:r>
              <a:rPr lang="en-CA" sz="2600" dirty="0">
                <a:solidFill>
                  <a:schemeClr val="tx1"/>
                </a:solidFill>
              </a:rPr>
              <a:t>New Brunswick - 10 ridings</a:t>
            </a:r>
          </a:p>
          <a:p>
            <a:r>
              <a:rPr lang="en-CA" sz="2600" dirty="0">
                <a:solidFill>
                  <a:schemeClr val="tx1"/>
                </a:solidFill>
              </a:rPr>
              <a:t>Prince Edward Island - 4 ridings</a:t>
            </a:r>
          </a:p>
          <a:p>
            <a:r>
              <a:rPr lang="en-CA" sz="2600" dirty="0">
                <a:solidFill>
                  <a:schemeClr val="tx1"/>
                </a:solidFill>
              </a:rPr>
              <a:t>Nova Scotia - 11 ridings</a:t>
            </a:r>
          </a:p>
          <a:p>
            <a:r>
              <a:rPr lang="en-CA" sz="2600" dirty="0">
                <a:solidFill>
                  <a:schemeClr val="tx1"/>
                </a:solidFill>
              </a:rPr>
              <a:t>Newfoundland and Labrador - 7 ridings</a:t>
            </a:r>
          </a:p>
          <a:p>
            <a:endParaRPr lang="en-CA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389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92572-A1E2-4EEA-93F8-AB2259697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tx2"/>
                </a:solidFill>
              </a:rPr>
              <a:t>Electoral system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368CC-489A-4206-9C19-85EED3A5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507067"/>
            <a:ext cx="8534400" cy="5208058"/>
          </a:xfrm>
        </p:spPr>
        <p:txBody>
          <a:bodyPr>
            <a:normAutofit/>
          </a:bodyPr>
          <a:lstStyle/>
          <a:p>
            <a:r>
              <a:rPr lang="en-CA" sz="2600" dirty="0">
                <a:solidFill>
                  <a:schemeClr val="tx1"/>
                </a:solidFill>
              </a:rPr>
              <a:t>Majority vs Minority Government</a:t>
            </a:r>
          </a:p>
          <a:p>
            <a:r>
              <a:rPr lang="en-CA" sz="2600" dirty="0">
                <a:solidFill>
                  <a:schemeClr val="tx1"/>
                </a:solidFill>
              </a:rPr>
              <a:t>338 MP’s are voted into the </a:t>
            </a:r>
            <a:r>
              <a:rPr lang="en-CA" sz="2600" b="1" dirty="0">
                <a:solidFill>
                  <a:schemeClr val="tx1"/>
                </a:solidFill>
              </a:rPr>
              <a:t>House of Commons </a:t>
            </a:r>
          </a:p>
          <a:p>
            <a:r>
              <a:rPr lang="en-CA" sz="2600" dirty="0">
                <a:solidFill>
                  <a:schemeClr val="tx1"/>
                </a:solidFill>
              </a:rPr>
              <a:t>338 mini elections across the country </a:t>
            </a:r>
          </a:p>
          <a:p>
            <a:r>
              <a:rPr lang="en-CA" sz="2600" dirty="0">
                <a:solidFill>
                  <a:schemeClr val="tx1"/>
                </a:solidFill>
              </a:rPr>
              <a:t>The Party with the most number of wins will likely form government and they’re leader will be the Prime Minister </a:t>
            </a:r>
          </a:p>
          <a:p>
            <a:r>
              <a:rPr lang="en-CA" sz="2600" dirty="0">
                <a:solidFill>
                  <a:schemeClr val="tx1"/>
                </a:solidFill>
              </a:rPr>
              <a:t>If the governing party has 170 or more seats – </a:t>
            </a:r>
            <a:r>
              <a:rPr lang="en-CA" sz="2600" b="1" dirty="0">
                <a:solidFill>
                  <a:schemeClr val="tx1"/>
                </a:solidFill>
              </a:rPr>
              <a:t>Majority government </a:t>
            </a:r>
          </a:p>
          <a:p>
            <a:r>
              <a:rPr lang="en-CA" sz="2600" dirty="0">
                <a:solidFill>
                  <a:schemeClr val="tx1"/>
                </a:solidFill>
              </a:rPr>
              <a:t>If less than 170, they have a </a:t>
            </a:r>
            <a:r>
              <a:rPr lang="en-CA" sz="2600" b="1" dirty="0">
                <a:solidFill>
                  <a:schemeClr val="tx1"/>
                </a:solidFill>
              </a:rPr>
              <a:t>Minority government  </a:t>
            </a:r>
          </a:p>
        </p:txBody>
      </p:sp>
    </p:spTree>
    <p:extLst>
      <p:ext uri="{BB962C8B-B14F-4D97-AF65-F5344CB8AC3E}">
        <p14:creationId xmlns:p14="http://schemas.microsoft.com/office/powerpoint/2010/main" val="1630590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92572-A1E2-4EEA-93F8-AB2259697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tx2"/>
                </a:solidFill>
              </a:rPr>
              <a:t>Electoral system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368CC-489A-4206-9C19-85EED3A5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507067"/>
            <a:ext cx="8534400" cy="5208058"/>
          </a:xfrm>
        </p:spPr>
        <p:txBody>
          <a:bodyPr>
            <a:normAutofit/>
          </a:bodyPr>
          <a:lstStyle/>
          <a:p>
            <a:r>
              <a:rPr lang="en-CA" sz="2600" dirty="0">
                <a:solidFill>
                  <a:schemeClr val="tx1"/>
                </a:solidFill>
              </a:rPr>
              <a:t>In order for a bill to pass, it needs the support by more than half of its members = 170 votes </a:t>
            </a:r>
          </a:p>
          <a:p>
            <a:r>
              <a:rPr lang="en-CA" sz="2600" dirty="0">
                <a:solidFill>
                  <a:schemeClr val="tx1"/>
                </a:solidFill>
              </a:rPr>
              <a:t>It may be tough for a minority government to pass a bill they feel strongly about since they don’t have a majority voting power</a:t>
            </a:r>
          </a:p>
        </p:txBody>
      </p:sp>
    </p:spTree>
    <p:extLst>
      <p:ext uri="{BB962C8B-B14F-4D97-AF65-F5344CB8AC3E}">
        <p14:creationId xmlns:p14="http://schemas.microsoft.com/office/powerpoint/2010/main" val="2111290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92572-A1E2-4EEA-93F8-AB2259697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tx2"/>
                </a:solidFill>
              </a:rPr>
              <a:t>Canadian parliament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368CC-489A-4206-9C19-85EED3A5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507067"/>
            <a:ext cx="8534400" cy="5208058"/>
          </a:xfrm>
        </p:spPr>
        <p:txBody>
          <a:bodyPr>
            <a:normAutofit lnSpcReduction="10000"/>
          </a:bodyPr>
          <a:lstStyle/>
          <a:p>
            <a:r>
              <a:rPr lang="en-CA" sz="2600" b="1" dirty="0">
                <a:solidFill>
                  <a:schemeClr val="tx1"/>
                </a:solidFill>
              </a:rPr>
              <a:t>House of Commons </a:t>
            </a:r>
          </a:p>
          <a:p>
            <a:r>
              <a:rPr lang="en-US" sz="2600" dirty="0">
                <a:solidFill>
                  <a:schemeClr val="tx1"/>
                </a:solidFill>
              </a:rPr>
              <a:t>The House of Commons is the Lower Chamber</a:t>
            </a:r>
          </a:p>
          <a:p>
            <a:r>
              <a:rPr lang="en-US" sz="2600" dirty="0">
                <a:solidFill>
                  <a:schemeClr val="tx1"/>
                </a:solidFill>
              </a:rPr>
              <a:t>The house has 3 key roles - not in order of importance</a:t>
            </a:r>
          </a:p>
          <a:p>
            <a:r>
              <a:rPr lang="en-US" sz="2600" dirty="0">
                <a:solidFill>
                  <a:schemeClr val="tx1"/>
                </a:solidFill>
              </a:rPr>
              <a:t>1 - to represent their geographic region at the federal table</a:t>
            </a:r>
          </a:p>
          <a:p>
            <a:r>
              <a:rPr lang="en-US" sz="2600" dirty="0">
                <a:solidFill>
                  <a:schemeClr val="tx1"/>
                </a:solidFill>
              </a:rPr>
              <a:t>2 - to pass laws in the form of acts or statutes for the governing of Canada</a:t>
            </a:r>
          </a:p>
          <a:p>
            <a:r>
              <a:rPr lang="en-US" sz="2600" dirty="0">
                <a:solidFill>
                  <a:schemeClr val="tx1"/>
                </a:solidFill>
              </a:rPr>
              <a:t>3 - to act as a watchdog, keeping an eye on the Cabinet and the civil service - obviously carried out by members of the opposition</a:t>
            </a:r>
          </a:p>
          <a:p>
            <a:endParaRPr lang="en-CA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4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954</Words>
  <Application>Microsoft Office PowerPoint</Application>
  <PresentationFormat>Widescreen</PresentationFormat>
  <Paragraphs>113</Paragraphs>
  <Slides>23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Century Gothic</vt:lpstr>
      <vt:lpstr>Wingdings 3</vt:lpstr>
      <vt:lpstr>Slice</vt:lpstr>
      <vt:lpstr>Canadian federal government</vt:lpstr>
      <vt:lpstr>Electoral system </vt:lpstr>
      <vt:lpstr>Electoral system </vt:lpstr>
      <vt:lpstr>Electoral system </vt:lpstr>
      <vt:lpstr>Electoral system </vt:lpstr>
      <vt:lpstr>Electoral system </vt:lpstr>
      <vt:lpstr>Electoral system </vt:lpstr>
      <vt:lpstr>Electoral system </vt:lpstr>
      <vt:lpstr>Canadian parliament </vt:lpstr>
      <vt:lpstr>Canadian parliament </vt:lpstr>
      <vt:lpstr>Canadian parliament </vt:lpstr>
      <vt:lpstr>PowerPoint Presentation</vt:lpstr>
      <vt:lpstr>Canadian parliament </vt:lpstr>
      <vt:lpstr>Canadian parliament </vt:lpstr>
      <vt:lpstr>PowerPoint Presentation</vt:lpstr>
      <vt:lpstr>Canadian parliament </vt:lpstr>
      <vt:lpstr>Canadian parliament </vt:lpstr>
      <vt:lpstr>Canadian parliament </vt:lpstr>
      <vt:lpstr>Party loyalty in Canadian politics </vt:lpstr>
      <vt:lpstr>Party loyalty in Canadian politics </vt:lpstr>
      <vt:lpstr>Party loyalty in Canadian politics </vt:lpstr>
      <vt:lpstr>PowerPoint Presentation</vt:lpstr>
      <vt:lpstr>Civil service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Canadian federal government</dc:title>
  <dc:creator>Brian Singh</dc:creator>
  <cp:lastModifiedBy>Brian Singh</cp:lastModifiedBy>
  <cp:revision>13</cp:revision>
  <dcterms:created xsi:type="dcterms:W3CDTF">2019-11-25T14:55:54Z</dcterms:created>
  <dcterms:modified xsi:type="dcterms:W3CDTF">2019-11-27T14:51:52Z</dcterms:modified>
</cp:coreProperties>
</file>