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7" r:id="rId23"/>
    <p:sldId id="279" r:id="rId24"/>
    <p:sldId id="280"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A7AE0F2-E3E5-424E-9EA6-0A96502C6B67}" type="datetimeFigureOut">
              <a:rPr lang="en-CA" smtClean="0"/>
              <a:t>2018-03-20</a:t>
            </a:fld>
            <a:endParaRPr lang="en-CA"/>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CA"/>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9FA3F90-4FDE-4D2F-B2ED-C1B6A55C18AF}"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A7AE0F2-E3E5-424E-9EA6-0A96502C6B67}" type="datetimeFigureOut">
              <a:rPr lang="en-CA" smtClean="0"/>
              <a:t>2018-03-20</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39FA3F90-4FDE-4D2F-B2ED-C1B6A55C18AF}"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A7AE0F2-E3E5-424E-9EA6-0A96502C6B67}" type="datetimeFigureOut">
              <a:rPr lang="en-CA" smtClean="0"/>
              <a:t>2018-03-20</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39FA3F90-4FDE-4D2F-B2ED-C1B6A55C18AF}"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A7AE0F2-E3E5-424E-9EA6-0A96502C6B67}" type="datetimeFigureOut">
              <a:rPr lang="en-CA" smtClean="0"/>
              <a:t>2018-03-20</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39FA3F90-4FDE-4D2F-B2ED-C1B6A55C18AF}" type="slidenum">
              <a:rPr lang="en-CA" smtClean="0"/>
              <a:t>‹#›</a:t>
            </a:fld>
            <a:endParaRPr lang="en-CA"/>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A7AE0F2-E3E5-424E-9EA6-0A96502C6B67}" type="datetimeFigureOut">
              <a:rPr lang="en-CA" smtClean="0"/>
              <a:t>2018-03-20</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39FA3F90-4FDE-4D2F-B2ED-C1B6A55C18AF}" type="slidenum">
              <a:rPr lang="en-CA" smtClean="0"/>
              <a:t>‹#›</a:t>
            </a:fld>
            <a:endParaRPr lang="en-CA"/>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A7AE0F2-E3E5-424E-9EA6-0A96502C6B67}" type="datetimeFigureOut">
              <a:rPr lang="en-CA" smtClean="0"/>
              <a:t>2018-03-20</a:t>
            </a:fld>
            <a:endParaRPr lang="en-CA"/>
          </a:p>
        </p:txBody>
      </p:sp>
      <p:sp>
        <p:nvSpPr>
          <p:cNvPr id="6" name="Footer Placeholder 5"/>
          <p:cNvSpPr>
            <a:spLocks noGrp="1"/>
          </p:cNvSpPr>
          <p:nvPr>
            <p:ph type="ftr" sz="quarter" idx="11"/>
          </p:nvPr>
        </p:nvSpPr>
        <p:spPr/>
        <p:txBody>
          <a:bodyPr/>
          <a:lstStyle>
            <a:extLst/>
          </a:lstStyle>
          <a:p>
            <a:endParaRPr lang="en-CA"/>
          </a:p>
        </p:txBody>
      </p:sp>
      <p:sp>
        <p:nvSpPr>
          <p:cNvPr id="7" name="Slide Number Placeholder 6"/>
          <p:cNvSpPr>
            <a:spLocks noGrp="1"/>
          </p:cNvSpPr>
          <p:nvPr>
            <p:ph type="sldNum" sz="quarter" idx="12"/>
          </p:nvPr>
        </p:nvSpPr>
        <p:spPr/>
        <p:txBody>
          <a:bodyPr/>
          <a:lstStyle>
            <a:extLst/>
          </a:lstStyle>
          <a:p>
            <a:fld id="{39FA3F90-4FDE-4D2F-B2ED-C1B6A55C18AF}" type="slidenum">
              <a:rPr lang="en-CA" smtClean="0"/>
              <a:t>‹#›</a:t>
            </a:fld>
            <a:endParaRPr lang="en-CA"/>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A7AE0F2-E3E5-424E-9EA6-0A96502C6B67}" type="datetimeFigureOut">
              <a:rPr lang="en-CA" smtClean="0"/>
              <a:t>2018-03-20</a:t>
            </a:fld>
            <a:endParaRPr lang="en-CA"/>
          </a:p>
        </p:txBody>
      </p:sp>
      <p:sp>
        <p:nvSpPr>
          <p:cNvPr id="8" name="Footer Placeholder 7"/>
          <p:cNvSpPr>
            <a:spLocks noGrp="1"/>
          </p:cNvSpPr>
          <p:nvPr>
            <p:ph type="ftr" sz="quarter" idx="11"/>
          </p:nvPr>
        </p:nvSpPr>
        <p:spPr/>
        <p:txBody>
          <a:bodyPr/>
          <a:lstStyle>
            <a:extLst/>
          </a:lstStyle>
          <a:p>
            <a:endParaRPr lang="en-CA"/>
          </a:p>
        </p:txBody>
      </p:sp>
      <p:sp>
        <p:nvSpPr>
          <p:cNvPr id="9" name="Slide Number Placeholder 8"/>
          <p:cNvSpPr>
            <a:spLocks noGrp="1"/>
          </p:cNvSpPr>
          <p:nvPr>
            <p:ph type="sldNum" sz="quarter" idx="12"/>
          </p:nvPr>
        </p:nvSpPr>
        <p:spPr/>
        <p:txBody>
          <a:bodyPr/>
          <a:lstStyle>
            <a:extLst/>
          </a:lstStyle>
          <a:p>
            <a:fld id="{39FA3F90-4FDE-4D2F-B2ED-C1B6A55C18AF}" type="slidenum">
              <a:rPr lang="en-CA" smtClean="0"/>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3A7AE0F2-E3E5-424E-9EA6-0A96502C6B67}" type="datetimeFigureOut">
              <a:rPr lang="en-CA" smtClean="0"/>
              <a:t>2018-03-20</a:t>
            </a:fld>
            <a:endParaRPr lang="en-CA"/>
          </a:p>
        </p:txBody>
      </p:sp>
      <p:sp>
        <p:nvSpPr>
          <p:cNvPr id="4" name="Footer Placeholder 3"/>
          <p:cNvSpPr>
            <a:spLocks noGrp="1"/>
          </p:cNvSpPr>
          <p:nvPr>
            <p:ph type="ftr" sz="quarter" idx="11"/>
          </p:nvPr>
        </p:nvSpPr>
        <p:spPr/>
        <p:txBody>
          <a:bodyPr/>
          <a:lstStyle>
            <a:extLst/>
          </a:lstStyle>
          <a:p>
            <a:endParaRPr lang="en-CA"/>
          </a:p>
        </p:txBody>
      </p:sp>
      <p:sp>
        <p:nvSpPr>
          <p:cNvPr id="5" name="Slide Number Placeholder 4"/>
          <p:cNvSpPr>
            <a:spLocks noGrp="1"/>
          </p:cNvSpPr>
          <p:nvPr>
            <p:ph type="sldNum" sz="quarter" idx="12"/>
          </p:nvPr>
        </p:nvSpPr>
        <p:spPr/>
        <p:txBody>
          <a:bodyPr/>
          <a:lstStyle>
            <a:extLst/>
          </a:lstStyle>
          <a:p>
            <a:fld id="{39FA3F90-4FDE-4D2F-B2ED-C1B6A55C18AF}" type="slidenum">
              <a:rPr lang="en-CA" smtClean="0"/>
              <a:t>‹#›</a:t>
            </a:fld>
            <a:endParaRPr lang="en-CA"/>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3A7AE0F2-E3E5-424E-9EA6-0A96502C6B67}" type="datetimeFigureOut">
              <a:rPr lang="en-CA" smtClean="0"/>
              <a:t>2018-03-20</a:t>
            </a:fld>
            <a:endParaRPr lang="en-CA"/>
          </a:p>
        </p:txBody>
      </p:sp>
      <p:sp>
        <p:nvSpPr>
          <p:cNvPr id="3" name="Footer Placeholder 2"/>
          <p:cNvSpPr>
            <a:spLocks noGrp="1"/>
          </p:cNvSpPr>
          <p:nvPr>
            <p:ph type="ftr" sz="quarter" idx="11"/>
          </p:nvPr>
        </p:nvSpPr>
        <p:spPr/>
        <p:txBody>
          <a:bodyPr/>
          <a:lstStyle>
            <a:extLst/>
          </a:lstStyle>
          <a:p>
            <a:endParaRPr lang="en-CA"/>
          </a:p>
        </p:txBody>
      </p:sp>
      <p:sp>
        <p:nvSpPr>
          <p:cNvPr id="4" name="Slide Number Placeholder 3"/>
          <p:cNvSpPr>
            <a:spLocks noGrp="1"/>
          </p:cNvSpPr>
          <p:nvPr>
            <p:ph type="sldNum" sz="quarter" idx="12"/>
          </p:nvPr>
        </p:nvSpPr>
        <p:spPr/>
        <p:txBody>
          <a:bodyPr/>
          <a:lstStyle>
            <a:extLst/>
          </a:lstStyle>
          <a:p>
            <a:fld id="{39FA3F90-4FDE-4D2F-B2ED-C1B6A55C18AF}"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3A7AE0F2-E3E5-424E-9EA6-0A96502C6B67}" type="datetimeFigureOut">
              <a:rPr lang="en-CA" smtClean="0"/>
              <a:t>2018-03-20</a:t>
            </a:fld>
            <a:endParaRPr lang="en-CA"/>
          </a:p>
        </p:txBody>
      </p:sp>
      <p:sp>
        <p:nvSpPr>
          <p:cNvPr id="6" name="Footer Placeholder 5"/>
          <p:cNvSpPr>
            <a:spLocks noGrp="1"/>
          </p:cNvSpPr>
          <p:nvPr>
            <p:ph type="ftr" sz="quarter" idx="11"/>
          </p:nvPr>
        </p:nvSpPr>
        <p:spPr/>
        <p:txBody>
          <a:bodyPr/>
          <a:lstStyle>
            <a:extLst/>
          </a:lstStyle>
          <a:p>
            <a:endParaRPr lang="en-CA"/>
          </a:p>
        </p:txBody>
      </p:sp>
      <p:sp>
        <p:nvSpPr>
          <p:cNvPr id="7" name="Slide Number Placeholder 6"/>
          <p:cNvSpPr>
            <a:spLocks noGrp="1"/>
          </p:cNvSpPr>
          <p:nvPr>
            <p:ph type="sldNum" sz="quarter" idx="12"/>
          </p:nvPr>
        </p:nvSpPr>
        <p:spPr/>
        <p:txBody>
          <a:bodyPr/>
          <a:lstStyle>
            <a:extLst/>
          </a:lstStyle>
          <a:p>
            <a:fld id="{39FA3F90-4FDE-4D2F-B2ED-C1B6A55C18AF}" type="slidenum">
              <a:rPr lang="en-CA" smtClean="0"/>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A7AE0F2-E3E5-424E-9EA6-0A96502C6B67}" type="datetimeFigureOut">
              <a:rPr lang="en-CA" smtClean="0"/>
              <a:t>2018-03-20</a:t>
            </a:fld>
            <a:endParaRPr lang="en-CA"/>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CA"/>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9FA3F90-4FDE-4D2F-B2ED-C1B6A55C18AF}" type="slidenum">
              <a:rPr lang="en-CA" smtClean="0"/>
              <a:t>‹#›</a:t>
            </a:fld>
            <a:endParaRPr lang="en-CA"/>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A7AE0F2-E3E5-424E-9EA6-0A96502C6B67}" type="datetimeFigureOut">
              <a:rPr lang="en-CA" smtClean="0"/>
              <a:t>2018-03-20</a:t>
            </a:fld>
            <a:endParaRPr lang="en-CA"/>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CA"/>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9FA3F90-4FDE-4D2F-B2ED-C1B6A55C18AF}"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Chapter 4: Demand and Supply Part 2</a:t>
            </a:r>
            <a:endParaRPr lang="en-CA" dirty="0"/>
          </a:p>
        </p:txBody>
      </p:sp>
      <p:sp>
        <p:nvSpPr>
          <p:cNvPr id="3" name="Subtitle 2"/>
          <p:cNvSpPr>
            <a:spLocks noGrp="1"/>
          </p:cNvSpPr>
          <p:nvPr>
            <p:ph type="subTitle" idx="1"/>
          </p:nvPr>
        </p:nvSpPr>
        <p:spPr/>
        <p:txBody>
          <a:bodyPr/>
          <a:lstStyle/>
          <a:p>
            <a:r>
              <a:rPr lang="en-CA" dirty="0" smtClean="0"/>
              <a:t>Mr. </a:t>
            </a:r>
            <a:r>
              <a:rPr lang="en-CA" dirty="0" smtClean="0"/>
              <a:t>Singh</a:t>
            </a:r>
            <a:endParaRPr lang="en-CA" dirty="0" smtClean="0"/>
          </a:p>
        </p:txBody>
      </p:sp>
    </p:spTree>
    <p:extLst>
      <p:ext uri="{BB962C8B-B14F-4D97-AF65-F5344CB8AC3E}">
        <p14:creationId xmlns:p14="http://schemas.microsoft.com/office/powerpoint/2010/main" val="771615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Demand</a:t>
            </a:r>
            <a:endParaRPr lang="en-US" dirty="0"/>
          </a:p>
        </p:txBody>
      </p:sp>
      <p:sp>
        <p:nvSpPr>
          <p:cNvPr id="3" name="Content Placeholder 2"/>
          <p:cNvSpPr>
            <a:spLocks noGrp="1"/>
          </p:cNvSpPr>
          <p:nvPr>
            <p:ph idx="1"/>
          </p:nvPr>
        </p:nvSpPr>
        <p:spPr/>
        <p:txBody>
          <a:bodyPr/>
          <a:lstStyle/>
          <a:p>
            <a:r>
              <a:rPr lang="en-US" dirty="0" smtClean="0"/>
              <a:t>A change in the price of one product that can </a:t>
            </a:r>
            <a:r>
              <a:rPr lang="en-US" u="sng" dirty="0" smtClean="0"/>
              <a:t>substitute</a:t>
            </a:r>
            <a:r>
              <a:rPr lang="en-US" dirty="0" smtClean="0"/>
              <a:t> for another will </a:t>
            </a:r>
            <a:r>
              <a:rPr lang="en-US" u="sng" dirty="0" smtClean="0"/>
              <a:t>directly</a:t>
            </a:r>
            <a:r>
              <a:rPr lang="en-US" dirty="0" smtClean="0"/>
              <a:t> increase or decrease the demand for the competing product, thereby shifting the demand curve one way or the other</a:t>
            </a:r>
            <a:endParaRPr lang="en-US" sz="3000" dirty="0" smtClean="0"/>
          </a:p>
          <a:p>
            <a:r>
              <a:rPr lang="en-US" dirty="0" smtClean="0"/>
              <a:t>A change in the price of a product that </a:t>
            </a:r>
            <a:r>
              <a:rPr lang="en-US" u="sng" dirty="0" smtClean="0"/>
              <a:t>complements</a:t>
            </a:r>
            <a:r>
              <a:rPr lang="en-US" dirty="0" smtClean="0"/>
              <a:t> another will </a:t>
            </a:r>
            <a:r>
              <a:rPr lang="en-US" u="sng" dirty="0" smtClean="0"/>
              <a:t>inversely</a:t>
            </a:r>
            <a:r>
              <a:rPr lang="en-US" dirty="0" smtClean="0"/>
              <a:t> increase or decrease the demand for the product that it complements, also shifting its demand curve</a:t>
            </a:r>
            <a:endParaRPr lang="en-US" sz="3000" dirty="0" smtClean="0"/>
          </a:p>
          <a:p>
            <a:endParaRPr lang="en-US" dirty="0"/>
          </a:p>
        </p:txBody>
      </p:sp>
    </p:spTree>
    <p:extLst>
      <p:ext uri="{BB962C8B-B14F-4D97-AF65-F5344CB8AC3E}">
        <p14:creationId xmlns:p14="http://schemas.microsoft.com/office/powerpoint/2010/main" val="342839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Supply</a:t>
            </a:r>
            <a:endParaRPr lang="en-US" dirty="0"/>
          </a:p>
        </p:txBody>
      </p:sp>
      <p:sp>
        <p:nvSpPr>
          <p:cNvPr id="3" name="Content Placeholder 2"/>
          <p:cNvSpPr>
            <a:spLocks noGrp="1"/>
          </p:cNvSpPr>
          <p:nvPr>
            <p:ph idx="1"/>
          </p:nvPr>
        </p:nvSpPr>
        <p:spPr/>
        <p:txBody>
          <a:bodyPr/>
          <a:lstStyle/>
          <a:p>
            <a:pPr lvl="0"/>
            <a:r>
              <a:rPr lang="en-US" dirty="0" smtClean="0"/>
              <a:t>There are 5 basic changes that can take place in supply for a product, and any one of them can have the effect of causing the whole supply curve to shift its position on the graph</a:t>
            </a:r>
          </a:p>
          <a:p>
            <a:endParaRPr lang="en-US" dirty="0"/>
          </a:p>
        </p:txBody>
      </p:sp>
    </p:spTree>
    <p:extLst>
      <p:ext uri="{BB962C8B-B14F-4D97-AF65-F5344CB8AC3E}">
        <p14:creationId xmlns:p14="http://schemas.microsoft.com/office/powerpoint/2010/main" val="332869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Supply</a:t>
            </a:r>
            <a:endParaRPr lang="en-US" dirty="0"/>
          </a:p>
        </p:txBody>
      </p:sp>
      <p:sp>
        <p:nvSpPr>
          <p:cNvPr id="3" name="Content Placeholder 2"/>
          <p:cNvSpPr>
            <a:spLocks noGrp="1"/>
          </p:cNvSpPr>
          <p:nvPr>
            <p:ph idx="1"/>
          </p:nvPr>
        </p:nvSpPr>
        <p:spPr>
          <a:xfrm>
            <a:off x="467544" y="1556792"/>
            <a:ext cx="8229600" cy="4525963"/>
          </a:xfrm>
        </p:spPr>
        <p:txBody>
          <a:bodyPr/>
          <a:lstStyle/>
          <a:p>
            <a:r>
              <a:rPr lang="en-US" i="1" dirty="0" smtClean="0"/>
              <a:t>Costs</a:t>
            </a:r>
            <a:endParaRPr lang="en-US" dirty="0" smtClean="0"/>
          </a:p>
          <a:p>
            <a:pPr lvl="1"/>
            <a:r>
              <a:rPr lang="en-US" dirty="0" smtClean="0"/>
              <a:t>An increase or decrease in production costs will affect the quantities the sellers are willing to supply because a change in costs affects profits</a:t>
            </a:r>
          </a:p>
          <a:p>
            <a:endParaRPr lang="en-US" dirty="0"/>
          </a:p>
        </p:txBody>
      </p:sp>
    </p:spTree>
    <p:extLst>
      <p:ext uri="{BB962C8B-B14F-4D97-AF65-F5344CB8AC3E}">
        <p14:creationId xmlns:p14="http://schemas.microsoft.com/office/powerpoint/2010/main" val="40199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increase in supply for T-shirts</a:t>
            </a:r>
            <a:endParaRPr lang="en-US" dirty="0"/>
          </a:p>
        </p:txBody>
      </p:sp>
      <p:graphicFrame>
        <p:nvGraphicFramePr>
          <p:cNvPr id="4" name="Content Placeholder 3"/>
          <p:cNvGraphicFramePr>
            <a:graphicFrameLocks noGrp="1"/>
          </p:cNvGraphicFramePr>
          <p:nvPr>
            <p:ph idx="1"/>
          </p:nvPr>
        </p:nvGraphicFramePr>
        <p:xfrm>
          <a:off x="900113" y="2133600"/>
          <a:ext cx="7345364" cy="2494280"/>
        </p:xfrm>
        <a:graphic>
          <a:graphicData uri="http://schemas.openxmlformats.org/drawingml/2006/table">
            <a:tbl>
              <a:tblPr firstRow="1" bandRow="1">
                <a:tableStyleId>{69012ECD-51FC-41F1-AA8D-1B2483CD663E}</a:tableStyleId>
              </a:tblPr>
              <a:tblGrid>
                <a:gridCol w="1836341"/>
                <a:gridCol w="1836341"/>
                <a:gridCol w="1836341"/>
                <a:gridCol w="1836341"/>
              </a:tblGrid>
              <a:tr h="370840">
                <a:tc>
                  <a:txBody>
                    <a:bodyPr/>
                    <a:lstStyle/>
                    <a:p>
                      <a:pPr algn="ctr"/>
                      <a:r>
                        <a:rPr lang="en-US" dirty="0" smtClean="0"/>
                        <a:t>Price of T-shirt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Quantity Demanded</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Old Quantity Supplied</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New Quantity Supplied</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algn="ctr"/>
                      <a:r>
                        <a:rPr lang="en-US" dirty="0" smtClean="0"/>
                        <a:t>$20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16</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4</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algn="ctr"/>
                      <a:r>
                        <a:rPr lang="en-US" dirty="0" smtClean="0"/>
                        <a:t>$24</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12</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4</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8</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algn="ctr"/>
                      <a:r>
                        <a:rPr lang="en-US" dirty="0" smtClean="0"/>
                        <a:t>$28</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8</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8</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12</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algn="ctr"/>
                      <a:r>
                        <a:rPr lang="en-US" dirty="0" smtClean="0"/>
                        <a:t>$32</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4</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12</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16</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algn="ctr"/>
                      <a:r>
                        <a:rPr lang="en-US" dirty="0" smtClean="0"/>
                        <a:t>$36</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16</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20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45486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1614760" y="229135"/>
            <a:ext cx="5996479" cy="6183442"/>
          </a:xfrm>
          <a:prstGeom prst="rect">
            <a:avLst/>
          </a:prstGeom>
        </p:spPr>
      </p:pic>
    </p:spTree>
    <p:extLst>
      <p:ext uri="{BB962C8B-B14F-4D97-AF65-F5344CB8AC3E}">
        <p14:creationId xmlns:p14="http://schemas.microsoft.com/office/powerpoint/2010/main" val="3971983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Supply</a:t>
            </a:r>
            <a:endParaRPr lang="en-US" dirty="0"/>
          </a:p>
        </p:txBody>
      </p:sp>
      <p:sp>
        <p:nvSpPr>
          <p:cNvPr id="3" name="Content Placeholder 2"/>
          <p:cNvSpPr>
            <a:spLocks noGrp="1"/>
          </p:cNvSpPr>
          <p:nvPr>
            <p:ph idx="1"/>
          </p:nvPr>
        </p:nvSpPr>
        <p:spPr/>
        <p:txBody>
          <a:bodyPr/>
          <a:lstStyle/>
          <a:p>
            <a:r>
              <a:rPr lang="en-US" i="1" dirty="0" smtClean="0"/>
              <a:t>Number of sellers</a:t>
            </a:r>
            <a:endParaRPr lang="en-US" dirty="0" smtClean="0"/>
          </a:p>
          <a:p>
            <a:pPr lvl="1"/>
            <a:r>
              <a:rPr lang="en-US" dirty="0" smtClean="0"/>
              <a:t>If the number of sellers declines, and if the remaining sellers do not increase their production, then the quantities supplied at any given price in that industry will decrease.  This will shift the supply curve to the left</a:t>
            </a:r>
          </a:p>
          <a:p>
            <a:pPr lvl="1"/>
            <a:r>
              <a:rPr lang="en-US" dirty="0" smtClean="0"/>
              <a:t>If the number of sellers increases, the quantity supplied at any given price will increase, shifting the supply curve to the right</a:t>
            </a:r>
          </a:p>
          <a:p>
            <a:endParaRPr lang="en-US" dirty="0"/>
          </a:p>
        </p:txBody>
      </p:sp>
    </p:spTree>
    <p:extLst>
      <p:ext uri="{BB962C8B-B14F-4D97-AF65-F5344CB8AC3E}">
        <p14:creationId xmlns:p14="http://schemas.microsoft.com/office/powerpoint/2010/main" val="379611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Supply</a:t>
            </a:r>
            <a:endParaRPr lang="en-US" dirty="0"/>
          </a:p>
        </p:txBody>
      </p:sp>
      <p:sp>
        <p:nvSpPr>
          <p:cNvPr id="3" name="Content Placeholder 2"/>
          <p:cNvSpPr>
            <a:spLocks noGrp="1"/>
          </p:cNvSpPr>
          <p:nvPr>
            <p:ph idx="1"/>
          </p:nvPr>
        </p:nvSpPr>
        <p:spPr/>
        <p:txBody>
          <a:bodyPr>
            <a:normAutofit lnSpcReduction="10000"/>
          </a:bodyPr>
          <a:lstStyle/>
          <a:p>
            <a:r>
              <a:rPr lang="en-US" i="1" dirty="0" smtClean="0"/>
              <a:t>Technology</a:t>
            </a:r>
            <a:endParaRPr lang="en-US" dirty="0" smtClean="0"/>
          </a:p>
          <a:p>
            <a:pPr lvl="1"/>
            <a:r>
              <a:rPr lang="en-US" dirty="0" smtClean="0"/>
              <a:t>An improvement in technology will decrease the cost of production, and this in turn will enable manufacturers to supply more of a product at any given price</a:t>
            </a:r>
          </a:p>
          <a:p>
            <a:pPr lvl="1"/>
            <a:r>
              <a:rPr lang="en-US" dirty="0" smtClean="0"/>
              <a:t>The technological progress of the 20</a:t>
            </a:r>
            <a:r>
              <a:rPr lang="en-US" baseline="30000" dirty="0" smtClean="0"/>
              <a:t>th</a:t>
            </a:r>
            <a:r>
              <a:rPr lang="en-US" dirty="0" smtClean="0"/>
              <a:t> century has been of such magnitude that the manufacturing costs for almost every product we now buy has fallen</a:t>
            </a:r>
          </a:p>
          <a:p>
            <a:pPr lvl="1"/>
            <a:r>
              <a:rPr lang="en-US" dirty="0" smtClean="0"/>
              <a:t>These technological improvements have all enabled manufacturers to increase the supply of their products, thereby shifting their supply curve to the right</a:t>
            </a:r>
          </a:p>
          <a:p>
            <a:endParaRPr lang="en-US" dirty="0"/>
          </a:p>
        </p:txBody>
      </p:sp>
    </p:spTree>
    <p:extLst>
      <p:ext uri="{BB962C8B-B14F-4D97-AF65-F5344CB8AC3E}">
        <p14:creationId xmlns:p14="http://schemas.microsoft.com/office/powerpoint/2010/main" val="366714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Supply</a:t>
            </a:r>
            <a:endParaRPr lang="en-US" dirty="0"/>
          </a:p>
        </p:txBody>
      </p:sp>
      <p:sp>
        <p:nvSpPr>
          <p:cNvPr id="3" name="Content Placeholder 2"/>
          <p:cNvSpPr>
            <a:spLocks noGrp="1"/>
          </p:cNvSpPr>
          <p:nvPr>
            <p:ph idx="1"/>
          </p:nvPr>
        </p:nvSpPr>
        <p:spPr/>
        <p:txBody>
          <a:bodyPr>
            <a:normAutofit/>
          </a:bodyPr>
          <a:lstStyle/>
          <a:p>
            <a:r>
              <a:rPr lang="en-US" i="1" dirty="0" smtClean="0"/>
              <a:t>Nature and the environment</a:t>
            </a:r>
            <a:endParaRPr lang="en-US" sz="2800" dirty="0" smtClean="0"/>
          </a:p>
          <a:p>
            <a:pPr lvl="1"/>
            <a:r>
              <a:rPr lang="en-US" dirty="0" smtClean="0"/>
              <a:t>Weather changes (ex: drought) and environmental disasters (ex: collapse of the Atlantic cod stock) can have an enormous impact on supplies for certain products.</a:t>
            </a:r>
            <a:endParaRPr lang="en-US" sz="2600" dirty="0" smtClean="0"/>
          </a:p>
          <a:p>
            <a:pPr lvl="1"/>
            <a:r>
              <a:rPr lang="en-US" dirty="0" smtClean="0"/>
              <a:t>Ex: The collapse of the Atlantic cod stock has decreased the quantity of cod supplied to fish retailers, which has driven up the price of this particular fish.  This decrease in supply has shifted the supply curve for the Atlantic cod to the left.</a:t>
            </a:r>
            <a:endParaRPr lang="en-US" sz="2800" dirty="0" smtClean="0"/>
          </a:p>
          <a:p>
            <a:endParaRPr lang="en-US" dirty="0"/>
          </a:p>
        </p:txBody>
      </p:sp>
    </p:spTree>
    <p:extLst>
      <p:ext uri="{BB962C8B-B14F-4D97-AF65-F5344CB8AC3E}">
        <p14:creationId xmlns:p14="http://schemas.microsoft.com/office/powerpoint/2010/main" val="261177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Supply</a:t>
            </a:r>
            <a:endParaRPr lang="en-US" dirty="0"/>
          </a:p>
        </p:txBody>
      </p:sp>
      <p:sp>
        <p:nvSpPr>
          <p:cNvPr id="3" name="Content Placeholder 2"/>
          <p:cNvSpPr>
            <a:spLocks noGrp="1"/>
          </p:cNvSpPr>
          <p:nvPr>
            <p:ph idx="1"/>
          </p:nvPr>
        </p:nvSpPr>
        <p:spPr/>
        <p:txBody>
          <a:bodyPr/>
          <a:lstStyle/>
          <a:p>
            <a:r>
              <a:rPr lang="en-US" i="1" dirty="0" smtClean="0"/>
              <a:t>Prices of related outputs</a:t>
            </a:r>
            <a:endParaRPr lang="en-US" sz="2800" dirty="0" smtClean="0"/>
          </a:p>
          <a:p>
            <a:pPr lvl="1"/>
            <a:r>
              <a:rPr lang="en-US" dirty="0" smtClean="0"/>
              <a:t>The production of one item may affect the supply of another related item</a:t>
            </a:r>
            <a:endParaRPr lang="en-US" sz="2600" dirty="0" smtClean="0"/>
          </a:p>
          <a:p>
            <a:pPr lvl="1"/>
            <a:r>
              <a:rPr lang="en-US" dirty="0" smtClean="0"/>
              <a:t>Ex: Farmers may switch from growing oats to growing barley if the market price of barley rises.  This in turn will reduce the supply of oats offered at any given price, shifting its supply curve to the left</a:t>
            </a:r>
            <a:endParaRPr lang="en-US" sz="2800" dirty="0" smtClean="0"/>
          </a:p>
          <a:p>
            <a:endParaRPr lang="en-US" dirty="0"/>
          </a:p>
        </p:txBody>
      </p:sp>
    </p:spTree>
    <p:extLst>
      <p:ext uri="{BB962C8B-B14F-4D97-AF65-F5344CB8AC3E}">
        <p14:creationId xmlns:p14="http://schemas.microsoft.com/office/powerpoint/2010/main" val="34928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264518" y="235185"/>
            <a:ext cx="8597260" cy="6125877"/>
          </a:xfrm>
          <a:prstGeom prst="rect">
            <a:avLst/>
          </a:prstGeom>
        </p:spPr>
      </p:pic>
    </p:spTree>
    <p:extLst>
      <p:ext uri="{BB962C8B-B14F-4D97-AF65-F5344CB8AC3E}">
        <p14:creationId xmlns:p14="http://schemas.microsoft.com/office/powerpoint/2010/main" val="476631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dirty="0" smtClean="0"/>
              <a:t>So far the only change in supply and demand deals with Price and quantity</a:t>
            </a:r>
          </a:p>
          <a:p>
            <a:r>
              <a:rPr lang="en-CA" dirty="0" smtClean="0"/>
              <a:t>What happens </a:t>
            </a:r>
            <a:r>
              <a:rPr lang="en-CA" dirty="0" smtClean="0"/>
              <a:t>when </a:t>
            </a:r>
            <a:r>
              <a:rPr lang="en-CA" dirty="0" smtClean="0"/>
              <a:t>something else </a:t>
            </a:r>
            <a:r>
              <a:rPr lang="en-CA" dirty="0" smtClean="0"/>
              <a:t>affects </a:t>
            </a:r>
            <a:r>
              <a:rPr lang="en-CA" dirty="0" smtClean="0"/>
              <a:t>the demand and supply curve?</a:t>
            </a:r>
          </a:p>
          <a:p>
            <a:r>
              <a:rPr lang="en-CA" dirty="0" smtClean="0"/>
              <a:t>Changes in non-price factors cause the whole curve to shift by affecting a product’s demand or supply instead of just quantity demanded or quantity supplied </a:t>
            </a:r>
            <a:endParaRPr lang="en-CA" dirty="0"/>
          </a:p>
        </p:txBody>
      </p:sp>
      <p:sp>
        <p:nvSpPr>
          <p:cNvPr id="3" name="Title 2"/>
          <p:cNvSpPr>
            <a:spLocks noGrp="1"/>
          </p:cNvSpPr>
          <p:nvPr>
            <p:ph type="title"/>
          </p:nvPr>
        </p:nvSpPr>
        <p:spPr/>
        <p:txBody>
          <a:bodyPr/>
          <a:lstStyle/>
          <a:p>
            <a:r>
              <a:rPr lang="en-CA" dirty="0" smtClean="0"/>
              <a:t>Changes in Supply and Demand </a:t>
            </a:r>
            <a:endParaRPr lang="en-CA" dirty="0"/>
          </a:p>
        </p:txBody>
      </p:sp>
    </p:spTree>
    <p:extLst>
      <p:ext uri="{BB962C8B-B14F-4D97-AF65-F5344CB8AC3E}">
        <p14:creationId xmlns:p14="http://schemas.microsoft.com/office/powerpoint/2010/main" val="212839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Determination of Price</a:t>
            </a:r>
            <a:endParaRPr lang="en-US" dirty="0"/>
          </a:p>
        </p:txBody>
      </p:sp>
      <p:sp>
        <p:nvSpPr>
          <p:cNvPr id="3" name="Content Placeholder 2"/>
          <p:cNvSpPr>
            <a:spLocks noGrp="1"/>
          </p:cNvSpPr>
          <p:nvPr>
            <p:ph idx="1"/>
          </p:nvPr>
        </p:nvSpPr>
        <p:spPr/>
        <p:txBody>
          <a:bodyPr>
            <a:normAutofit lnSpcReduction="10000"/>
          </a:bodyPr>
          <a:lstStyle/>
          <a:p>
            <a:pPr lvl="0"/>
            <a:r>
              <a:rPr lang="en-US" dirty="0" smtClean="0"/>
              <a:t>A competitive market exhibits the following characteristics:</a:t>
            </a:r>
            <a:endParaRPr lang="en-US" sz="2800" dirty="0" smtClean="0"/>
          </a:p>
          <a:p>
            <a:pPr lvl="1"/>
            <a:r>
              <a:rPr lang="en-US" dirty="0" smtClean="0"/>
              <a:t>It has many producers or sellers, with no single one large enough to dominate the market</a:t>
            </a:r>
            <a:endParaRPr lang="en-US" sz="2800" dirty="0" smtClean="0"/>
          </a:p>
          <a:p>
            <a:pPr lvl="1"/>
            <a:r>
              <a:rPr lang="en-US" dirty="0" smtClean="0"/>
              <a:t>It has many buyers, with no single one large enough to dictate price to sellers</a:t>
            </a:r>
            <a:endParaRPr lang="en-US" sz="2800" dirty="0" smtClean="0"/>
          </a:p>
          <a:p>
            <a:pPr lvl="1"/>
            <a:r>
              <a:rPr lang="en-US" dirty="0" smtClean="0"/>
              <a:t>Each seller’s product is exactly the same as the others so that no seller can increase price based on higher-quality product than another seller</a:t>
            </a:r>
            <a:endParaRPr lang="en-US" sz="2800" dirty="0" smtClean="0"/>
          </a:p>
          <a:p>
            <a:pPr lvl="1"/>
            <a:r>
              <a:rPr lang="en-US" dirty="0" smtClean="0"/>
              <a:t>All sellers and buyers know what the prices and conditions are throughout the entire market, thereby eliminating the possibility of price differences</a:t>
            </a:r>
            <a:endParaRPr lang="en-US" sz="2800" dirty="0" smtClean="0"/>
          </a:p>
          <a:p>
            <a:endParaRPr lang="en-US" dirty="0"/>
          </a:p>
        </p:txBody>
      </p:sp>
    </p:spTree>
    <p:extLst>
      <p:ext uri="{BB962C8B-B14F-4D97-AF65-F5344CB8AC3E}">
        <p14:creationId xmlns:p14="http://schemas.microsoft.com/office/powerpoint/2010/main" val="40849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Coffee Market in Canada</a:t>
            </a:r>
            <a:endParaRPr lang="en-US" dirty="0"/>
          </a:p>
        </p:txBody>
      </p:sp>
      <p:sp>
        <p:nvSpPr>
          <p:cNvPr id="3" name="Content Placeholder 2"/>
          <p:cNvSpPr>
            <a:spLocks noGrp="1"/>
          </p:cNvSpPr>
          <p:nvPr>
            <p:ph idx="1"/>
          </p:nvPr>
        </p:nvSpPr>
        <p:spPr>
          <a:xfrm>
            <a:off x="900113" y="2133601"/>
            <a:ext cx="3949198" cy="3931920"/>
          </a:xfrm>
        </p:spPr>
        <p:txBody>
          <a:bodyPr>
            <a:normAutofit fontScale="92500"/>
          </a:bodyPr>
          <a:lstStyle/>
          <a:p>
            <a:r>
              <a:rPr lang="en-US" i="1" dirty="0" smtClean="0"/>
              <a:t>An Increase in Demand</a:t>
            </a:r>
            <a:endParaRPr lang="en-US" dirty="0" smtClean="0"/>
          </a:p>
          <a:p>
            <a:pPr lvl="1"/>
            <a:r>
              <a:rPr lang="en-US" dirty="0" smtClean="0"/>
              <a:t>Suppose retailers pay $5 per kilogram for Columbian coffee.  Then, in the 1990s, the spread of coffee houses as social meeting places increases the demand for Columbian coffee in Canada.</a:t>
            </a:r>
            <a:endParaRPr lang="en-US" dirty="0"/>
          </a:p>
        </p:txBody>
      </p:sp>
      <p:pic>
        <p:nvPicPr>
          <p:cNvPr id="4" name="Picture 3"/>
          <p:cNvPicPr>
            <a:picLocks noChangeAspect="1"/>
          </p:cNvPicPr>
          <p:nvPr/>
        </p:nvPicPr>
        <p:blipFill>
          <a:blip r:embed="rId2" cstate="print"/>
          <a:stretch>
            <a:fillRect/>
          </a:stretch>
        </p:blipFill>
        <p:spPr>
          <a:xfrm>
            <a:off x="4697880" y="1712148"/>
            <a:ext cx="4147199" cy="4556355"/>
          </a:xfrm>
          <a:prstGeom prst="rect">
            <a:avLst/>
          </a:prstGeom>
        </p:spPr>
      </p:pic>
    </p:spTree>
    <p:extLst>
      <p:ext uri="{BB962C8B-B14F-4D97-AF65-F5344CB8AC3E}">
        <p14:creationId xmlns:p14="http://schemas.microsoft.com/office/powerpoint/2010/main" val="881803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Determination of Price</a:t>
            </a:r>
            <a:endParaRPr lang="en-US" dirty="0"/>
          </a:p>
        </p:txBody>
      </p:sp>
      <p:sp>
        <p:nvSpPr>
          <p:cNvPr id="3" name="Content Placeholder 2"/>
          <p:cNvSpPr>
            <a:spLocks noGrp="1"/>
          </p:cNvSpPr>
          <p:nvPr>
            <p:ph idx="1"/>
          </p:nvPr>
        </p:nvSpPr>
        <p:spPr/>
        <p:txBody>
          <a:bodyPr>
            <a:normAutofit lnSpcReduction="10000"/>
          </a:bodyPr>
          <a:lstStyle/>
          <a:p>
            <a:pPr lvl="0"/>
            <a:r>
              <a:rPr lang="en-US" dirty="0" smtClean="0"/>
              <a:t>This kind of market is called </a:t>
            </a:r>
            <a:r>
              <a:rPr lang="en-US" b="1" dirty="0" smtClean="0"/>
              <a:t>pure (or perfect) competition</a:t>
            </a:r>
            <a:endParaRPr lang="en-US" sz="2800" dirty="0" smtClean="0"/>
          </a:p>
          <a:p>
            <a:r>
              <a:rPr lang="en-US" dirty="0" smtClean="0"/>
              <a:t>This is an ideal or model that economists use to compare and evaluate actual markets for the products and services bought and sold in free-market systems</a:t>
            </a:r>
            <a:endParaRPr lang="en-US" sz="3000" dirty="0" smtClean="0"/>
          </a:p>
          <a:p>
            <a:r>
              <a:rPr lang="en-US" dirty="0" smtClean="0"/>
              <a:t>The coffee market in Canada comes as close as any other market to the model, and it shows us how changes in demand and supply, with their shifting curves, cause equilibrium prices to rise and fall</a:t>
            </a:r>
            <a:endParaRPr lang="en-US" sz="3000" dirty="0" smtClean="0"/>
          </a:p>
          <a:p>
            <a:endParaRPr lang="en-US" dirty="0"/>
          </a:p>
        </p:txBody>
      </p:sp>
    </p:spTree>
    <p:extLst>
      <p:ext uri="{BB962C8B-B14F-4D97-AF65-F5344CB8AC3E}">
        <p14:creationId xmlns:p14="http://schemas.microsoft.com/office/powerpoint/2010/main" val="13097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Coffee Market in Canada</a:t>
            </a:r>
            <a:endParaRPr lang="en-US" dirty="0"/>
          </a:p>
        </p:txBody>
      </p:sp>
      <p:sp>
        <p:nvSpPr>
          <p:cNvPr id="3" name="Content Placeholder 2"/>
          <p:cNvSpPr>
            <a:spLocks noGrp="1"/>
          </p:cNvSpPr>
          <p:nvPr>
            <p:ph idx="1"/>
          </p:nvPr>
        </p:nvSpPr>
        <p:spPr>
          <a:xfrm>
            <a:off x="4214281" y="2133601"/>
            <a:ext cx="4031194" cy="3931920"/>
          </a:xfrm>
        </p:spPr>
        <p:txBody>
          <a:bodyPr>
            <a:normAutofit fontScale="92500" lnSpcReduction="20000"/>
          </a:bodyPr>
          <a:lstStyle/>
          <a:p>
            <a:r>
              <a:rPr lang="en-US" i="1" dirty="0" smtClean="0"/>
              <a:t>A Decrease in Demand</a:t>
            </a:r>
            <a:endParaRPr lang="en-US" dirty="0" smtClean="0"/>
          </a:p>
          <a:p>
            <a:pPr lvl="1"/>
            <a:r>
              <a:rPr lang="en-US" dirty="0" smtClean="0"/>
              <a:t>Suppose a best-selling book raises health concerns about excessive caffeine intake.  As a result, many Canadians cut back on the amount of coffee that they drink, thus reducing the demand for coffee in Canada.</a:t>
            </a:r>
          </a:p>
          <a:p>
            <a:endParaRPr lang="en-US" dirty="0"/>
          </a:p>
        </p:txBody>
      </p:sp>
      <p:pic>
        <p:nvPicPr>
          <p:cNvPr id="4" name="Picture 3"/>
          <p:cNvPicPr>
            <a:picLocks noChangeAspect="1"/>
          </p:cNvPicPr>
          <p:nvPr/>
        </p:nvPicPr>
        <p:blipFill>
          <a:blip r:embed="rId2" cstate="print"/>
          <a:stretch>
            <a:fillRect/>
          </a:stretch>
        </p:blipFill>
        <p:spPr>
          <a:xfrm>
            <a:off x="269650" y="1710267"/>
            <a:ext cx="4236498" cy="4694841"/>
          </a:xfrm>
          <a:prstGeom prst="rect">
            <a:avLst/>
          </a:prstGeom>
        </p:spPr>
      </p:pic>
    </p:spTree>
    <p:extLst>
      <p:ext uri="{BB962C8B-B14F-4D97-AF65-F5344CB8AC3E}">
        <p14:creationId xmlns:p14="http://schemas.microsoft.com/office/powerpoint/2010/main" val="2577452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Coffee Market in Canada</a:t>
            </a:r>
            <a:endParaRPr lang="en-US" dirty="0"/>
          </a:p>
        </p:txBody>
      </p:sp>
      <p:sp>
        <p:nvSpPr>
          <p:cNvPr id="3" name="Content Placeholder 2"/>
          <p:cNvSpPr>
            <a:spLocks noGrp="1"/>
          </p:cNvSpPr>
          <p:nvPr>
            <p:ph idx="1"/>
          </p:nvPr>
        </p:nvSpPr>
        <p:spPr>
          <a:xfrm>
            <a:off x="900112" y="2133601"/>
            <a:ext cx="3775369" cy="3931920"/>
          </a:xfrm>
        </p:spPr>
        <p:txBody>
          <a:bodyPr/>
          <a:lstStyle/>
          <a:p>
            <a:r>
              <a:rPr lang="en-US" i="1" dirty="0" smtClean="0"/>
              <a:t>An Increase in Supply</a:t>
            </a:r>
            <a:endParaRPr lang="en-US" dirty="0" smtClean="0"/>
          </a:p>
          <a:p>
            <a:pPr lvl="1"/>
            <a:r>
              <a:rPr lang="en-US" dirty="0" smtClean="0"/>
              <a:t>Suppose scientists discover a way to produce a faster-growing coffee plant through genetic manipulation</a:t>
            </a:r>
          </a:p>
          <a:p>
            <a:endParaRPr lang="en-US" dirty="0"/>
          </a:p>
        </p:txBody>
      </p:sp>
      <p:pic>
        <p:nvPicPr>
          <p:cNvPr id="4" name="Picture 3"/>
          <p:cNvPicPr>
            <a:picLocks noChangeAspect="1"/>
          </p:cNvPicPr>
          <p:nvPr/>
        </p:nvPicPr>
        <p:blipFill>
          <a:blip r:embed="rId2" cstate="print"/>
          <a:stretch>
            <a:fillRect/>
          </a:stretch>
        </p:blipFill>
        <p:spPr>
          <a:xfrm>
            <a:off x="4626279" y="1810661"/>
            <a:ext cx="4194166" cy="4482895"/>
          </a:xfrm>
          <a:prstGeom prst="rect">
            <a:avLst/>
          </a:prstGeom>
        </p:spPr>
      </p:pic>
    </p:spTree>
    <p:extLst>
      <p:ext uri="{BB962C8B-B14F-4D97-AF65-F5344CB8AC3E}">
        <p14:creationId xmlns:p14="http://schemas.microsoft.com/office/powerpoint/2010/main" val="14629777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Coffee Market in Canada</a:t>
            </a:r>
            <a:endParaRPr lang="en-US" dirty="0"/>
          </a:p>
        </p:txBody>
      </p:sp>
      <p:sp>
        <p:nvSpPr>
          <p:cNvPr id="3" name="Content Placeholder 2"/>
          <p:cNvSpPr>
            <a:spLocks noGrp="1"/>
          </p:cNvSpPr>
          <p:nvPr>
            <p:ph idx="1"/>
          </p:nvPr>
        </p:nvSpPr>
        <p:spPr>
          <a:xfrm>
            <a:off x="4313246" y="2133601"/>
            <a:ext cx="3932229" cy="3931920"/>
          </a:xfrm>
        </p:spPr>
        <p:txBody>
          <a:bodyPr>
            <a:normAutofit lnSpcReduction="10000"/>
          </a:bodyPr>
          <a:lstStyle/>
          <a:p>
            <a:r>
              <a:rPr lang="en-US" i="1" dirty="0" smtClean="0"/>
              <a:t>A Decrease in Supply</a:t>
            </a:r>
            <a:endParaRPr lang="en-US" dirty="0" smtClean="0"/>
          </a:p>
          <a:p>
            <a:pPr lvl="1"/>
            <a:r>
              <a:rPr lang="en-US" dirty="0" smtClean="0"/>
              <a:t>Suppose a mildew that strikes coffee plants decimates coffee production in the mountains of Columbia.  Supplies of Columbian coffee in Canada are at an all-time low.</a:t>
            </a:r>
          </a:p>
          <a:p>
            <a:endParaRPr lang="en-US" dirty="0"/>
          </a:p>
        </p:txBody>
      </p:sp>
      <p:pic>
        <p:nvPicPr>
          <p:cNvPr id="4" name="Picture 3"/>
          <p:cNvPicPr>
            <a:picLocks noChangeAspect="1"/>
          </p:cNvPicPr>
          <p:nvPr/>
        </p:nvPicPr>
        <p:blipFill>
          <a:blip r:embed="rId2" cstate="print"/>
          <a:stretch>
            <a:fillRect/>
          </a:stretch>
        </p:blipFill>
        <p:spPr>
          <a:xfrm>
            <a:off x="301036" y="1751453"/>
            <a:ext cx="4270963" cy="4597756"/>
          </a:xfrm>
          <a:prstGeom prst="rect">
            <a:avLst/>
          </a:prstGeom>
        </p:spPr>
      </p:pic>
    </p:spTree>
    <p:extLst>
      <p:ext uri="{BB962C8B-B14F-4D97-AF65-F5344CB8AC3E}">
        <p14:creationId xmlns:p14="http://schemas.microsoft.com/office/powerpoint/2010/main" val="965282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Demand</a:t>
            </a:r>
            <a:endParaRPr lang="en-US" dirty="0"/>
          </a:p>
        </p:txBody>
      </p:sp>
      <p:sp>
        <p:nvSpPr>
          <p:cNvPr id="3" name="Content Placeholder 2"/>
          <p:cNvSpPr>
            <a:spLocks noGrp="1"/>
          </p:cNvSpPr>
          <p:nvPr>
            <p:ph idx="1"/>
          </p:nvPr>
        </p:nvSpPr>
        <p:spPr/>
        <p:txBody>
          <a:bodyPr/>
          <a:lstStyle/>
          <a:p>
            <a:pPr lvl="0"/>
            <a:r>
              <a:rPr lang="en-US" dirty="0" smtClean="0"/>
              <a:t>There are 5 basic changes that can take place in customer demand for a product, and any one of them can have the effect of causing the whole demand curve to shift its position on the graph</a:t>
            </a:r>
          </a:p>
          <a:p>
            <a:r>
              <a:rPr lang="en-US" i="1" dirty="0" smtClean="0"/>
              <a:t>Income</a:t>
            </a:r>
            <a:endParaRPr lang="en-US" dirty="0" smtClean="0"/>
          </a:p>
          <a:p>
            <a:pPr lvl="1"/>
            <a:r>
              <a:rPr lang="en-US" dirty="0" smtClean="0"/>
              <a:t>If the incomes of buyers increase substantially, they might be willing to buy more of a product at whatever the previous price is</a:t>
            </a:r>
          </a:p>
          <a:p>
            <a:pPr lvl="0"/>
            <a:endParaRPr lang="en-US" dirty="0" smtClean="0"/>
          </a:p>
          <a:p>
            <a:endParaRPr lang="en-US" dirty="0"/>
          </a:p>
        </p:txBody>
      </p:sp>
    </p:spTree>
    <p:extLst>
      <p:ext uri="{BB962C8B-B14F-4D97-AF65-F5344CB8AC3E}">
        <p14:creationId xmlns:p14="http://schemas.microsoft.com/office/powerpoint/2010/main" val="373985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increase in demand for T-shirts</a:t>
            </a:r>
            <a:endParaRPr lang="en-US" dirty="0"/>
          </a:p>
        </p:txBody>
      </p:sp>
      <p:graphicFrame>
        <p:nvGraphicFramePr>
          <p:cNvPr id="4" name="Content Placeholder 3"/>
          <p:cNvGraphicFramePr>
            <a:graphicFrameLocks noGrp="1"/>
          </p:cNvGraphicFramePr>
          <p:nvPr>
            <p:ph idx="1"/>
          </p:nvPr>
        </p:nvGraphicFramePr>
        <p:xfrm>
          <a:off x="900113" y="2133600"/>
          <a:ext cx="7345364" cy="2494280"/>
        </p:xfrm>
        <a:graphic>
          <a:graphicData uri="http://schemas.openxmlformats.org/drawingml/2006/table">
            <a:tbl>
              <a:tblPr firstRow="1" bandRow="1">
                <a:tableStyleId>{69012ECD-51FC-41F1-AA8D-1B2483CD663E}</a:tableStyleId>
              </a:tblPr>
              <a:tblGrid>
                <a:gridCol w="1836341"/>
                <a:gridCol w="1836341"/>
                <a:gridCol w="1836341"/>
                <a:gridCol w="1836341"/>
              </a:tblGrid>
              <a:tr h="370840">
                <a:tc>
                  <a:txBody>
                    <a:bodyPr/>
                    <a:lstStyle/>
                    <a:p>
                      <a:pPr algn="ctr"/>
                      <a:r>
                        <a:rPr lang="en-US" dirty="0" smtClean="0"/>
                        <a:t>Price of T-shirt</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Old Quantity Demanded</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New Quantity Demanded</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Quantity Supplied</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algn="ctr"/>
                      <a:r>
                        <a:rPr lang="en-US" dirty="0" smtClean="0"/>
                        <a:t>$20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16</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20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algn="ctr"/>
                      <a:r>
                        <a:rPr lang="en-US" dirty="0" smtClean="0"/>
                        <a:t>$24</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12</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16</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4</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algn="ctr"/>
                      <a:r>
                        <a:rPr lang="en-US" dirty="0" smtClean="0"/>
                        <a:t>$28</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8</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12</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8</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algn="ctr"/>
                      <a:r>
                        <a:rPr lang="en-US" dirty="0" smtClean="0"/>
                        <a:t>$32</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4</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8</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12</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algn="ctr"/>
                      <a:r>
                        <a:rPr lang="en-US" dirty="0" smtClean="0"/>
                        <a:t>$36</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4</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smtClean="0"/>
                        <a:t>16</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97896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608772" y="240395"/>
            <a:ext cx="5963954" cy="6100198"/>
          </a:xfrm>
          <a:prstGeom prst="rect">
            <a:avLst/>
          </a:prstGeom>
        </p:spPr>
      </p:pic>
    </p:spTree>
    <p:extLst>
      <p:ext uri="{BB962C8B-B14F-4D97-AF65-F5344CB8AC3E}">
        <p14:creationId xmlns:p14="http://schemas.microsoft.com/office/powerpoint/2010/main" val="251112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Demand</a:t>
            </a:r>
            <a:endParaRPr lang="en-US" dirty="0"/>
          </a:p>
        </p:txBody>
      </p:sp>
      <p:sp>
        <p:nvSpPr>
          <p:cNvPr id="3" name="Content Placeholder 2"/>
          <p:cNvSpPr>
            <a:spLocks noGrp="1"/>
          </p:cNvSpPr>
          <p:nvPr>
            <p:ph idx="1"/>
          </p:nvPr>
        </p:nvSpPr>
        <p:spPr/>
        <p:txBody>
          <a:bodyPr>
            <a:normAutofit lnSpcReduction="10000"/>
          </a:bodyPr>
          <a:lstStyle/>
          <a:p>
            <a:r>
              <a:rPr lang="en-US" i="1" dirty="0" smtClean="0"/>
              <a:t>Population</a:t>
            </a:r>
            <a:endParaRPr lang="en-US" dirty="0" smtClean="0"/>
          </a:p>
          <a:p>
            <a:pPr lvl="1"/>
            <a:r>
              <a:rPr lang="en-US" dirty="0" smtClean="0"/>
              <a:t>An increase in the number of consumers should cause an increase in demand, shifting the demand curve to the right with the same increase in equilibrium price</a:t>
            </a:r>
          </a:p>
          <a:p>
            <a:pPr lvl="1"/>
            <a:r>
              <a:rPr lang="en-US" dirty="0" smtClean="0"/>
              <a:t>A decrease in the number of consumers should have the opposite effect, shifting the demand curve to the left and causing equilibrium prices to fall</a:t>
            </a:r>
          </a:p>
          <a:p>
            <a:pPr lvl="1"/>
            <a:r>
              <a:rPr lang="en-US" dirty="0" smtClean="0"/>
              <a:t>Many businesses carefully monitor </a:t>
            </a:r>
            <a:r>
              <a:rPr lang="en-US" b="1" dirty="0" smtClean="0"/>
              <a:t>demographics</a:t>
            </a:r>
            <a:r>
              <a:rPr lang="en-US" dirty="0" smtClean="0"/>
              <a:t>, population statistics that show changes in age, income, and overall numbers, in order to determine whether or not the demand for their product is increasing</a:t>
            </a:r>
          </a:p>
          <a:p>
            <a:endParaRPr lang="en-US" dirty="0"/>
          </a:p>
        </p:txBody>
      </p:sp>
    </p:spTree>
    <p:extLst>
      <p:ext uri="{BB962C8B-B14F-4D97-AF65-F5344CB8AC3E}">
        <p14:creationId xmlns:p14="http://schemas.microsoft.com/office/powerpoint/2010/main" val="89714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Demand</a:t>
            </a:r>
            <a:endParaRPr lang="en-US" dirty="0"/>
          </a:p>
        </p:txBody>
      </p:sp>
      <p:sp>
        <p:nvSpPr>
          <p:cNvPr id="3" name="Content Placeholder 2"/>
          <p:cNvSpPr>
            <a:spLocks noGrp="1"/>
          </p:cNvSpPr>
          <p:nvPr>
            <p:ph idx="1"/>
          </p:nvPr>
        </p:nvSpPr>
        <p:spPr/>
        <p:txBody>
          <a:bodyPr>
            <a:normAutofit/>
          </a:bodyPr>
          <a:lstStyle/>
          <a:p>
            <a:r>
              <a:rPr lang="en-US" i="1" dirty="0" smtClean="0"/>
              <a:t>Tastes and preferences</a:t>
            </a:r>
            <a:endParaRPr lang="en-US" dirty="0" smtClean="0"/>
          </a:p>
          <a:p>
            <a:pPr lvl="1"/>
            <a:r>
              <a:rPr lang="en-US" dirty="0" smtClean="0"/>
              <a:t>Changes in taste for a product cause increases or decreases in demand for it</a:t>
            </a:r>
          </a:p>
          <a:p>
            <a:pPr lvl="2"/>
            <a:r>
              <a:rPr lang="en-US" dirty="0" smtClean="0"/>
              <a:t>A good example of this is the fashion industry.  Clothing fads come and go, and this affects the demand for different types of clothing</a:t>
            </a:r>
          </a:p>
          <a:p>
            <a:pPr lvl="1"/>
            <a:r>
              <a:rPr lang="en-US" dirty="0" smtClean="0"/>
              <a:t>Companies can also use advertising to increase demand for a product.  If they mount a successful advertising campaign, the demand curve will shift to the right </a:t>
            </a:r>
            <a:endParaRPr lang="en-US" dirty="0"/>
          </a:p>
        </p:txBody>
      </p:sp>
    </p:spTree>
    <p:extLst>
      <p:ext uri="{BB962C8B-B14F-4D97-AF65-F5344CB8AC3E}">
        <p14:creationId xmlns:p14="http://schemas.microsoft.com/office/powerpoint/2010/main" val="51421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Demand</a:t>
            </a:r>
            <a:endParaRPr lang="en-US" dirty="0"/>
          </a:p>
        </p:txBody>
      </p:sp>
      <p:sp>
        <p:nvSpPr>
          <p:cNvPr id="3" name="Content Placeholder 2"/>
          <p:cNvSpPr>
            <a:spLocks noGrp="1"/>
          </p:cNvSpPr>
          <p:nvPr>
            <p:ph idx="1"/>
          </p:nvPr>
        </p:nvSpPr>
        <p:spPr/>
        <p:txBody>
          <a:bodyPr>
            <a:normAutofit/>
          </a:bodyPr>
          <a:lstStyle/>
          <a:p>
            <a:r>
              <a:rPr lang="en-US" i="1" dirty="0" smtClean="0"/>
              <a:t>Expectations</a:t>
            </a:r>
            <a:endParaRPr lang="en-US" dirty="0" smtClean="0"/>
          </a:p>
          <a:p>
            <a:pPr lvl="1"/>
            <a:r>
              <a:rPr lang="en-US" dirty="0" smtClean="0"/>
              <a:t>If consumers believe that the price of a particular product is going to rise in the future, they may decide to purchase it immediately, thereby increasing the demand for the product</a:t>
            </a:r>
          </a:p>
          <a:p>
            <a:pPr lvl="1"/>
            <a:r>
              <a:rPr lang="en-US" dirty="0" smtClean="0"/>
              <a:t>Increased purchases by consumers cause prices to rise, driving the demand curve to the right</a:t>
            </a:r>
          </a:p>
          <a:p>
            <a:pPr lvl="1"/>
            <a:r>
              <a:rPr lang="en-US" dirty="0" smtClean="0"/>
              <a:t>If consumers expect the price for a product to fall in the future, they may delay purchasing that product, which will drive down the demand for it</a:t>
            </a:r>
            <a:endParaRPr lang="en-US" dirty="0"/>
          </a:p>
        </p:txBody>
      </p:sp>
    </p:spTree>
    <p:extLst>
      <p:ext uri="{BB962C8B-B14F-4D97-AF65-F5344CB8AC3E}">
        <p14:creationId xmlns:p14="http://schemas.microsoft.com/office/powerpoint/2010/main" val="39446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Demand</a:t>
            </a:r>
            <a:endParaRPr lang="en-US" dirty="0"/>
          </a:p>
        </p:txBody>
      </p:sp>
      <p:sp>
        <p:nvSpPr>
          <p:cNvPr id="3" name="Content Placeholder 2"/>
          <p:cNvSpPr>
            <a:spLocks noGrp="1"/>
          </p:cNvSpPr>
          <p:nvPr>
            <p:ph idx="1"/>
          </p:nvPr>
        </p:nvSpPr>
        <p:spPr/>
        <p:txBody>
          <a:bodyPr>
            <a:normAutofit lnSpcReduction="10000"/>
          </a:bodyPr>
          <a:lstStyle/>
          <a:p>
            <a:r>
              <a:rPr lang="en-US" i="1" dirty="0" smtClean="0"/>
              <a:t>Prices of substitute goods</a:t>
            </a:r>
            <a:endParaRPr lang="en-US" sz="2800" dirty="0" smtClean="0"/>
          </a:p>
          <a:p>
            <a:pPr lvl="1"/>
            <a:r>
              <a:rPr lang="en-US" dirty="0" smtClean="0"/>
              <a:t>Many goods have </a:t>
            </a:r>
            <a:r>
              <a:rPr lang="en-US" b="1" dirty="0" smtClean="0"/>
              <a:t>substitute goods</a:t>
            </a:r>
            <a:r>
              <a:rPr lang="en-US" dirty="0" smtClean="0"/>
              <a:t>, that is, goods that are similar to them.</a:t>
            </a:r>
          </a:p>
          <a:p>
            <a:pPr lvl="2"/>
            <a:r>
              <a:rPr lang="en-US" sz="1946" dirty="0" smtClean="0"/>
              <a:t>Ex: Butter and margarine can be substituted for each other.   A price change for margarine will affect demand for butter, and a price change for butter will affect demand for margarine</a:t>
            </a:r>
          </a:p>
          <a:p>
            <a:pPr lvl="1"/>
            <a:r>
              <a:rPr lang="en-US" dirty="0" smtClean="0"/>
              <a:t>Some goods are classified, not as substitutes, but as </a:t>
            </a:r>
            <a:r>
              <a:rPr lang="en-US" b="1" dirty="0" smtClean="0"/>
              <a:t>complement goods</a:t>
            </a:r>
            <a:r>
              <a:rPr lang="en-US" dirty="0" smtClean="0"/>
              <a:t>.  These are items that are sold together with other goods.</a:t>
            </a:r>
          </a:p>
          <a:p>
            <a:pPr lvl="2"/>
            <a:r>
              <a:rPr lang="en-US" dirty="0" smtClean="0"/>
              <a:t>Ex: Gasoline and cars, country club memberships and golfing equipment, etc.</a:t>
            </a:r>
            <a:endParaRPr lang="en-US" sz="2400" dirty="0" smtClean="0"/>
          </a:p>
          <a:p>
            <a:pPr lvl="2"/>
            <a:r>
              <a:rPr lang="en-US" dirty="0" smtClean="0"/>
              <a:t>A fall in the price of either complement will increase demand for the other</a:t>
            </a:r>
            <a:endParaRPr lang="en-US" sz="2600" dirty="0" smtClean="0"/>
          </a:p>
          <a:p>
            <a:endParaRPr lang="en-US" dirty="0"/>
          </a:p>
        </p:txBody>
      </p:sp>
    </p:spTree>
    <p:extLst>
      <p:ext uri="{BB962C8B-B14F-4D97-AF65-F5344CB8AC3E}">
        <p14:creationId xmlns:p14="http://schemas.microsoft.com/office/powerpoint/2010/main" val="249913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46</TotalTime>
  <Words>1334</Words>
  <Application>Microsoft Office PowerPoint</Application>
  <PresentationFormat>On-screen Show (4:3)</PresentationFormat>
  <Paragraphs>129</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Concourse</vt:lpstr>
      <vt:lpstr>Chapter 4: Demand and Supply Part 2</vt:lpstr>
      <vt:lpstr>Changes in Supply and Demand </vt:lpstr>
      <vt:lpstr>Changes in Demand</vt:lpstr>
      <vt:lpstr>An increase in demand for T-shirts</vt:lpstr>
      <vt:lpstr>PowerPoint Presentation</vt:lpstr>
      <vt:lpstr>Changes in Demand</vt:lpstr>
      <vt:lpstr>Changes in Demand</vt:lpstr>
      <vt:lpstr>Changes in Demand</vt:lpstr>
      <vt:lpstr>Changes in Demand</vt:lpstr>
      <vt:lpstr>Changes in Demand</vt:lpstr>
      <vt:lpstr>Changes in Supply</vt:lpstr>
      <vt:lpstr>Changes in Supply</vt:lpstr>
      <vt:lpstr>An increase in supply for T-shirts</vt:lpstr>
      <vt:lpstr>PowerPoint Presentation</vt:lpstr>
      <vt:lpstr>Changes in Supply</vt:lpstr>
      <vt:lpstr>Changes in Supply</vt:lpstr>
      <vt:lpstr>Changes in Supply</vt:lpstr>
      <vt:lpstr>Changes in Supply</vt:lpstr>
      <vt:lpstr>PowerPoint Presentation</vt:lpstr>
      <vt:lpstr>The Determination of Price</vt:lpstr>
      <vt:lpstr>The Coffee Market in Canada</vt:lpstr>
      <vt:lpstr>The Determination of Price</vt:lpstr>
      <vt:lpstr>The Coffee Market in Canada</vt:lpstr>
      <vt:lpstr>The Coffee Market in Canada</vt:lpstr>
      <vt:lpstr>The Coffee Market in Canada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Demand and Supply Part 2</dc:title>
  <dc:creator>Brian</dc:creator>
  <cp:lastModifiedBy>Brian</cp:lastModifiedBy>
  <cp:revision>6</cp:revision>
  <dcterms:created xsi:type="dcterms:W3CDTF">2016-05-26T13:28:55Z</dcterms:created>
  <dcterms:modified xsi:type="dcterms:W3CDTF">2018-03-20T16:51:32Z</dcterms:modified>
</cp:coreProperties>
</file>