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62" r:id="rId5"/>
    <p:sldId id="259" r:id="rId6"/>
    <p:sldId id="263" r:id="rId7"/>
    <p:sldId id="260" r:id="rId8"/>
    <p:sldId id="265" r:id="rId9"/>
    <p:sldId id="264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B623F4-EDCE-4E75-B759-7458EF620064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EC2CC1-37D0-49CE-80F0-A19C191BF2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623F4-EDCE-4E75-B759-7458EF620064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C2CC1-37D0-49CE-80F0-A19C191BF2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623F4-EDCE-4E75-B759-7458EF620064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C2CC1-37D0-49CE-80F0-A19C191BF2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623F4-EDCE-4E75-B759-7458EF620064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C2CC1-37D0-49CE-80F0-A19C191BF2B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623F4-EDCE-4E75-B759-7458EF620064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C2CC1-37D0-49CE-80F0-A19C191BF2B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623F4-EDCE-4E75-B759-7458EF620064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C2CC1-37D0-49CE-80F0-A19C191BF2B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623F4-EDCE-4E75-B759-7458EF620064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C2CC1-37D0-49CE-80F0-A19C191BF2B2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623F4-EDCE-4E75-B759-7458EF620064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C2CC1-37D0-49CE-80F0-A19C191BF2B2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B623F4-EDCE-4E75-B759-7458EF620064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C2CC1-37D0-49CE-80F0-A19C191BF2B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B623F4-EDCE-4E75-B759-7458EF620064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EC2CC1-37D0-49CE-80F0-A19C191BF2B2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B623F4-EDCE-4E75-B759-7458EF620064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EC2CC1-37D0-49CE-80F0-A19C191BF2B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B623F4-EDCE-4E75-B759-7458EF620064}" type="datetimeFigureOut">
              <a:rPr lang="en-CA" smtClean="0"/>
              <a:t>2018-04-13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8EC2CC1-37D0-49CE-80F0-A19C191BF2B2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Chapter 5: Apply Supply and Demand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Mr. Singh</a:t>
            </a:r>
          </a:p>
          <a:p>
            <a:r>
              <a:rPr lang="en-CA" dirty="0" smtClean="0"/>
              <a:t>June 2</a:t>
            </a:r>
            <a:r>
              <a:rPr lang="en-CA" baseline="30000" dirty="0" smtClean="0"/>
              <a:t>nd</a:t>
            </a:r>
            <a:r>
              <a:rPr lang="en-CA" dirty="0" smtClean="0"/>
              <a:t>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16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Goods with inelastic demand coefficients:</a:t>
            </a:r>
          </a:p>
          <a:p>
            <a:pPr lvl="1"/>
            <a:r>
              <a:rPr lang="en-US" dirty="0" smtClean="0"/>
              <a:t>When price rises, total revenues rise</a:t>
            </a:r>
          </a:p>
          <a:p>
            <a:pPr lvl="1"/>
            <a:r>
              <a:rPr lang="en-US" dirty="0" smtClean="0"/>
              <a:t>When price falls, total revenues fall</a:t>
            </a:r>
          </a:p>
          <a:p>
            <a:pPr lvl="0"/>
            <a:r>
              <a:rPr lang="en-US" dirty="0" smtClean="0"/>
              <a:t>Goods with elastic demand coefficients:</a:t>
            </a:r>
          </a:p>
          <a:p>
            <a:pPr lvl="1"/>
            <a:r>
              <a:rPr lang="en-US" dirty="0" smtClean="0"/>
              <a:t>When price rises, total revenues fall</a:t>
            </a:r>
          </a:p>
          <a:p>
            <a:pPr lvl="1"/>
            <a:r>
              <a:rPr lang="en-US" dirty="0" smtClean="0"/>
              <a:t>When price falls, total revenues rise</a:t>
            </a:r>
          </a:p>
          <a:p>
            <a:pPr lvl="0"/>
            <a:r>
              <a:rPr lang="en-US" dirty="0" smtClean="0"/>
              <a:t>Goods with unitary demand coefficients:</a:t>
            </a:r>
          </a:p>
          <a:p>
            <a:pPr lvl="1"/>
            <a:r>
              <a:rPr lang="en-US" dirty="0" smtClean="0"/>
              <a:t>When price rises or falls, total revenues stay the same</a:t>
            </a:r>
          </a:p>
        </p:txBody>
      </p:sp>
    </p:spTree>
    <p:extLst>
      <p:ext uri="{BB962C8B-B14F-4D97-AF65-F5344CB8AC3E}">
        <p14:creationId xmlns:p14="http://schemas.microsoft.com/office/powerpoint/2010/main" val="30008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Demand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Availability of substitutes</a:t>
            </a:r>
            <a:endParaRPr lang="en-US" sz="3600" dirty="0" smtClean="0"/>
          </a:p>
          <a:p>
            <a:pPr lvl="1"/>
            <a:r>
              <a:rPr lang="en-US" dirty="0" smtClean="0"/>
              <a:t>Goods that have substitutes tend to be more elastic than goods that do not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37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Demand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Nature of the item</a:t>
            </a:r>
            <a:endParaRPr lang="en-US" sz="3600" dirty="0" smtClean="0"/>
          </a:p>
          <a:p>
            <a:pPr lvl="1"/>
            <a:r>
              <a:rPr lang="en-US" dirty="0" smtClean="0"/>
              <a:t>Goods that are necessities tend to be more inelastic than goods that are considered luxuries</a:t>
            </a:r>
          </a:p>
          <a:p>
            <a:pPr lvl="1"/>
            <a:r>
              <a:rPr lang="en-US" dirty="0" smtClean="0"/>
              <a:t>A necessity such as bread is inelastic.  Price changes do not significantly change the quantities consumers purchase</a:t>
            </a:r>
            <a:endParaRPr lang="en-US" sz="3600" dirty="0" smtClean="0"/>
          </a:p>
          <a:p>
            <a:pPr lvl="1"/>
            <a:r>
              <a:rPr lang="en-US" dirty="0" smtClean="0"/>
              <a:t>A luxury such as a vacation cruise will be quite elastic because if prices rise, people can do without this kind of vacation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0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Demand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Fraction of income spent on the item</a:t>
            </a:r>
            <a:endParaRPr lang="en-US" sz="3600" dirty="0" smtClean="0"/>
          </a:p>
          <a:p>
            <a:pPr lvl="1"/>
            <a:r>
              <a:rPr lang="en-US" dirty="0" smtClean="0"/>
              <a:t>Goods that are expensive and take up a large part of the household budget will be elastic</a:t>
            </a:r>
            <a:endParaRPr lang="en-US" sz="3600" dirty="0" smtClean="0"/>
          </a:p>
          <a:p>
            <a:pPr lvl="2"/>
            <a:r>
              <a:rPr lang="en-US" dirty="0" smtClean="0"/>
              <a:t>If prices rise for big ticket items like houses, cars, or furniture, people either do without the item entirely, postpone the purchase, or search for substitutes</a:t>
            </a:r>
            <a:endParaRPr lang="en-US" sz="3200" dirty="0" smtClean="0"/>
          </a:p>
          <a:p>
            <a:pPr lvl="1"/>
            <a:r>
              <a:rPr lang="en-US" dirty="0" smtClean="0"/>
              <a:t>An item that takes up a smaller percentage of the budget (ex: shoelaces) is inelastic and may rise in price without registering a significant decline in the amount purchased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517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Demand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Amount of time available</a:t>
            </a:r>
            <a:endParaRPr lang="en-US" sz="3600" dirty="0" smtClean="0"/>
          </a:p>
          <a:p>
            <a:pPr lvl="1"/>
            <a:r>
              <a:rPr lang="en-US" dirty="0" smtClean="0"/>
              <a:t>Over time, some goods may become more elastic because consumers eventually find substitutes for them</a:t>
            </a:r>
            <a:endParaRPr lang="en-US" sz="3600" dirty="0" smtClean="0"/>
          </a:p>
          <a:p>
            <a:pPr lvl="1"/>
            <a:r>
              <a:rPr lang="en-US" dirty="0" smtClean="0"/>
              <a:t>In the short term, however, demand for these goods can be quite inelastic because consumers may not know what substitutes are available immediately after the price rises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0906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of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As market prices rise, suppliers want to supply more so their profits will increase</a:t>
            </a:r>
          </a:p>
          <a:p>
            <a:pPr lvl="0"/>
            <a:r>
              <a:rPr lang="en-US" dirty="0" smtClean="0"/>
              <a:t>Can a supplier increase output as easily as consumers decrease demand, or is it more difficult to increase quantity supplied to take advantage of higher prices?</a:t>
            </a:r>
          </a:p>
          <a:p>
            <a:pPr lvl="0"/>
            <a:r>
              <a:rPr lang="en-US" b="1" dirty="0" smtClean="0"/>
              <a:t>Elasticity of supply</a:t>
            </a:r>
            <a:r>
              <a:rPr lang="en-US" dirty="0" smtClean="0"/>
              <a:t> measures how responsive the quantity supplied by a seller is to a rise or fall in price</a:t>
            </a:r>
          </a:p>
        </p:txBody>
      </p:sp>
    </p:spTree>
    <p:extLst>
      <p:ext uri="{BB962C8B-B14F-4D97-AF65-F5344CB8AC3E}">
        <p14:creationId xmlns:p14="http://schemas.microsoft.com/office/powerpoint/2010/main" val="35124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of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formula to determine the coefficient of supply is:</a:t>
            </a:r>
          </a:p>
          <a:p>
            <a:pPr lvl="0"/>
            <a:endParaRPr lang="en-US" sz="3600" dirty="0"/>
          </a:p>
          <a:p>
            <a:pPr lvl="0"/>
            <a:r>
              <a:rPr lang="el-GR" sz="3600" dirty="0"/>
              <a:t>Δ</a:t>
            </a:r>
            <a:r>
              <a:rPr lang="en-CA" sz="3600" dirty="0" smtClean="0"/>
              <a:t>Qs </a:t>
            </a:r>
            <a:r>
              <a:rPr lang="en-CA" sz="3600" dirty="0"/>
              <a:t>/ </a:t>
            </a:r>
            <a:r>
              <a:rPr lang="el-GR" sz="3600" dirty="0"/>
              <a:t>Δ</a:t>
            </a:r>
            <a:r>
              <a:rPr lang="en-CA" sz="3600" dirty="0" err="1" smtClean="0"/>
              <a:t>Qp</a:t>
            </a:r>
            <a:endParaRPr lang="en-CA" sz="3600" dirty="0" smtClean="0"/>
          </a:p>
          <a:p>
            <a:pPr lvl="0"/>
            <a:endParaRPr lang="en-CA" sz="3600" dirty="0" smtClean="0"/>
          </a:p>
          <a:p>
            <a:pPr lvl="0"/>
            <a:r>
              <a:rPr lang="en-CA" dirty="0" smtClean="0"/>
              <a:t>%change in supply divided by the %change in price </a:t>
            </a:r>
            <a:endParaRPr lang="en-CA" dirty="0"/>
          </a:p>
          <a:p>
            <a:pPr lvl="0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783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At </a:t>
            </a:r>
            <a:r>
              <a:rPr lang="en-CA" dirty="0" smtClean="0"/>
              <a:t>$1 </a:t>
            </a:r>
            <a:r>
              <a:rPr lang="en-CA" dirty="0" smtClean="0"/>
              <a:t>per </a:t>
            </a:r>
            <a:r>
              <a:rPr lang="en-CA" dirty="0" smtClean="0"/>
              <a:t>bottle, </a:t>
            </a:r>
            <a:r>
              <a:rPr lang="en-CA" dirty="0" smtClean="0"/>
              <a:t>companies would produce </a:t>
            </a:r>
            <a:r>
              <a:rPr lang="en-CA" dirty="0" smtClean="0"/>
              <a:t>10</a:t>
            </a:r>
            <a:r>
              <a:rPr lang="en-CA" dirty="0" smtClean="0"/>
              <a:t> bottles of water. </a:t>
            </a:r>
            <a:endParaRPr lang="en-CA" dirty="0" smtClean="0"/>
          </a:p>
          <a:p>
            <a:r>
              <a:rPr lang="en-CA" dirty="0" smtClean="0"/>
              <a:t>At </a:t>
            </a:r>
            <a:r>
              <a:rPr lang="en-CA" dirty="0" smtClean="0"/>
              <a:t>$2 </a:t>
            </a:r>
            <a:r>
              <a:rPr lang="en-CA" dirty="0" smtClean="0"/>
              <a:t>per </a:t>
            </a:r>
            <a:r>
              <a:rPr lang="en-CA" dirty="0" smtClean="0"/>
              <a:t>bottle, </a:t>
            </a:r>
            <a:r>
              <a:rPr lang="en-CA" dirty="0" smtClean="0"/>
              <a:t>they would increase their production to </a:t>
            </a:r>
            <a:r>
              <a:rPr lang="en-CA" dirty="0" smtClean="0"/>
              <a:t>16 bottles of water. </a:t>
            </a:r>
            <a:endParaRPr lang="en-CA" dirty="0" smtClean="0"/>
          </a:p>
          <a:p>
            <a:endParaRPr lang="en-CA" dirty="0"/>
          </a:p>
          <a:p>
            <a:r>
              <a:rPr lang="el-GR" sz="2800" dirty="0"/>
              <a:t>Δ</a:t>
            </a:r>
            <a:r>
              <a:rPr lang="en-CA" sz="2800" dirty="0" smtClean="0"/>
              <a:t>Qs = (</a:t>
            </a:r>
            <a:r>
              <a:rPr lang="en-CA" sz="2800" dirty="0" smtClean="0"/>
              <a:t>16 </a:t>
            </a:r>
            <a:r>
              <a:rPr lang="en-CA" sz="2800" dirty="0" smtClean="0"/>
              <a:t>– 10) / </a:t>
            </a:r>
            <a:r>
              <a:rPr lang="en-CA" sz="2800" dirty="0" smtClean="0"/>
              <a:t>13(average) </a:t>
            </a:r>
            <a:r>
              <a:rPr lang="en-CA" sz="2800" dirty="0" smtClean="0"/>
              <a:t>= </a:t>
            </a:r>
            <a:r>
              <a:rPr lang="en-CA" sz="2800" dirty="0" smtClean="0"/>
              <a:t>0.46</a:t>
            </a:r>
            <a:endParaRPr lang="en-CA" sz="2800" dirty="0" smtClean="0"/>
          </a:p>
          <a:p>
            <a:pPr lvl="0"/>
            <a:r>
              <a:rPr lang="el-GR" sz="2800" dirty="0"/>
              <a:t>Δ</a:t>
            </a:r>
            <a:r>
              <a:rPr lang="en-CA" sz="2800" dirty="0" err="1" smtClean="0"/>
              <a:t>Qp</a:t>
            </a:r>
            <a:r>
              <a:rPr lang="en-CA" sz="2800" dirty="0" smtClean="0"/>
              <a:t> = </a:t>
            </a:r>
            <a:r>
              <a:rPr lang="en-CA" sz="2800" dirty="0" smtClean="0"/>
              <a:t>($2-$1) </a:t>
            </a:r>
            <a:r>
              <a:rPr lang="en-CA" sz="2800" dirty="0" smtClean="0"/>
              <a:t>/ </a:t>
            </a:r>
            <a:r>
              <a:rPr lang="en-CA" sz="2800" dirty="0" smtClean="0"/>
              <a:t>$1.50 </a:t>
            </a:r>
            <a:r>
              <a:rPr lang="en-CA" sz="2800" dirty="0" smtClean="0"/>
              <a:t>= </a:t>
            </a:r>
            <a:r>
              <a:rPr lang="en-CA" sz="2800" dirty="0" smtClean="0"/>
              <a:t>0.66667 </a:t>
            </a:r>
            <a:endParaRPr lang="en-CA" sz="2800" dirty="0" smtClean="0"/>
          </a:p>
          <a:p>
            <a:r>
              <a:rPr lang="el-GR" sz="2800" dirty="0"/>
              <a:t>Δ</a:t>
            </a:r>
            <a:r>
              <a:rPr lang="en-CA" sz="2800" dirty="0"/>
              <a:t>Qs / </a:t>
            </a:r>
            <a:r>
              <a:rPr lang="el-GR" sz="2800" dirty="0"/>
              <a:t>Δ</a:t>
            </a:r>
            <a:r>
              <a:rPr lang="en-CA" sz="2800" dirty="0" err="1" smtClean="0"/>
              <a:t>Qp</a:t>
            </a:r>
            <a:r>
              <a:rPr lang="en-CA" sz="2800" dirty="0" smtClean="0"/>
              <a:t> = </a:t>
            </a:r>
            <a:r>
              <a:rPr lang="en-CA" sz="2800" dirty="0" smtClean="0"/>
              <a:t>0.46/0.667 </a:t>
            </a:r>
            <a:r>
              <a:rPr lang="en-CA" sz="2800" dirty="0" smtClean="0"/>
              <a:t>= </a:t>
            </a:r>
            <a:r>
              <a:rPr lang="en-CA" sz="2800" dirty="0" smtClean="0"/>
              <a:t>0.69</a:t>
            </a:r>
            <a:endParaRPr lang="en-CA" sz="2800" dirty="0" smtClean="0"/>
          </a:p>
          <a:p>
            <a:r>
              <a:rPr lang="en-CA" sz="2500" dirty="0" smtClean="0"/>
              <a:t>Since number is positive, as price goes up, quantity supplied goes up. </a:t>
            </a:r>
            <a:endParaRPr lang="en-CA" sz="2500" dirty="0"/>
          </a:p>
          <a:p>
            <a:pPr lvl="0"/>
            <a:endParaRPr lang="en-CA" sz="2800" dirty="0"/>
          </a:p>
          <a:p>
            <a:endParaRPr lang="en-CA" sz="2800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Elasticity of Supply: </a:t>
            </a:r>
            <a:r>
              <a:rPr lang="en-CA" dirty="0" smtClean="0"/>
              <a:t>Water </a:t>
            </a:r>
            <a:r>
              <a:rPr lang="en-CA" dirty="0" smtClean="0"/>
              <a:t>Example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22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Same rules apply to elasticity of supply in terms of &gt;1, =1, &lt;1. </a:t>
            </a:r>
          </a:p>
          <a:p>
            <a:r>
              <a:rPr lang="en-CA" dirty="0" smtClean="0"/>
              <a:t>In our example the elasticity is &lt; 1 therefore the product is inelastic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Elasticity of Supply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02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 seller with an elastic supply is better positioned to take advantage of an increase in demand for the product</a:t>
            </a:r>
            <a:endParaRPr lang="en-US" sz="3600" dirty="0"/>
          </a:p>
          <a:p>
            <a:pPr lvl="1"/>
            <a:r>
              <a:rPr lang="en-US" dirty="0"/>
              <a:t>Quantity supplied can easily and quickly be increased to meet demand, resulting in an increase in </a:t>
            </a:r>
            <a:r>
              <a:rPr lang="en-US" dirty="0" smtClean="0"/>
              <a:t>revenues</a:t>
            </a:r>
          </a:p>
          <a:p>
            <a:pPr lvl="0"/>
            <a:r>
              <a:rPr lang="en-US" dirty="0"/>
              <a:t>A price range that has inelastic supply has a supply coefficient of less than one</a:t>
            </a:r>
            <a:endParaRPr lang="en-US" sz="3600" dirty="0"/>
          </a:p>
          <a:p>
            <a:pPr lvl="1"/>
            <a:r>
              <a:rPr lang="en-US" dirty="0"/>
              <a:t>The seller can’t increase the quantity supplied by a greater percentage than the percent increase in price</a:t>
            </a:r>
            <a:endParaRPr lang="en-US" sz="3600" dirty="0"/>
          </a:p>
          <a:p>
            <a:pPr lvl="0"/>
            <a:r>
              <a:rPr lang="en-US" dirty="0"/>
              <a:t>A price range that has a unitary supply elasticity has a coefficient equal to one</a:t>
            </a:r>
            <a:endParaRPr lang="en-US" sz="3600" dirty="0"/>
          </a:p>
          <a:p>
            <a:pPr lvl="1"/>
            <a:r>
              <a:rPr lang="en-US" dirty="0"/>
              <a:t>The seller is just able to match a price increase by the same percentage increase in quantity supplied</a:t>
            </a:r>
            <a:endParaRPr lang="en-US" sz="3600" dirty="0"/>
          </a:p>
          <a:p>
            <a:pPr lvl="1"/>
            <a:endParaRPr lang="en-US" sz="3600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Elasticity of Supply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760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Think of a rubber band or elastic band. It can stretch and change</a:t>
            </a:r>
          </a:p>
          <a:p>
            <a:r>
              <a:rPr lang="en-CA" dirty="0" smtClean="0"/>
              <a:t>When a product is elastic the demand for it can change a lot depending on the price. </a:t>
            </a:r>
          </a:p>
          <a:p>
            <a:r>
              <a:rPr lang="en-CA" dirty="0" err="1" smtClean="0"/>
              <a:t>Eg</a:t>
            </a:r>
            <a:r>
              <a:rPr lang="en-CA" dirty="0" smtClean="0"/>
              <a:t>. Cars – If Honda increases its price, than people would switch to Toyota or Nissan</a:t>
            </a:r>
          </a:p>
          <a:p>
            <a:r>
              <a:rPr lang="en-CA" dirty="0" smtClean="0"/>
              <a:t>The demand will change if a product is </a:t>
            </a:r>
            <a:r>
              <a:rPr lang="en-CA" b="1" dirty="0" smtClean="0"/>
              <a:t>elastic 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“Elastic”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67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Supply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Time</a:t>
            </a:r>
            <a:endParaRPr lang="en-US" sz="3600" dirty="0" smtClean="0"/>
          </a:p>
          <a:p>
            <a:pPr lvl="1"/>
            <a:r>
              <a:rPr lang="en-US" dirty="0" smtClean="0"/>
              <a:t>The longer the time period a seller has to increase production, the more elastic the supply will be</a:t>
            </a:r>
            <a:endParaRPr lang="en-US" sz="3600" dirty="0" smtClean="0"/>
          </a:p>
          <a:p>
            <a:pPr lvl="1"/>
            <a:r>
              <a:rPr lang="en-US" dirty="0" smtClean="0"/>
              <a:t>In the short term supply is inelastic, and in the long term it is elastic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92762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Supply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Ease of storage</a:t>
            </a:r>
            <a:endParaRPr lang="en-US" sz="3600" dirty="0" smtClean="0"/>
          </a:p>
          <a:p>
            <a:pPr lvl="1"/>
            <a:r>
              <a:rPr lang="en-US" dirty="0" smtClean="0"/>
              <a:t>When the price of a product drops, sellers have 2 choices:</a:t>
            </a:r>
            <a:endParaRPr lang="en-US" sz="3600" dirty="0" smtClean="0"/>
          </a:p>
          <a:p>
            <a:pPr lvl="2"/>
            <a:r>
              <a:rPr lang="en-US" dirty="0" smtClean="0"/>
              <a:t>They can sell the product at the new lower price</a:t>
            </a:r>
            <a:endParaRPr lang="en-US" sz="3200" dirty="0" smtClean="0"/>
          </a:p>
          <a:p>
            <a:pPr lvl="2"/>
            <a:r>
              <a:rPr lang="en-US" dirty="0" smtClean="0"/>
              <a:t>They can put some of their inventory into storage and sell it after the price rises again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2771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Affecting Supply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Cost factors</a:t>
            </a:r>
            <a:endParaRPr lang="en-US" sz="3600" dirty="0" smtClean="0"/>
          </a:p>
          <a:p>
            <a:pPr lvl="1"/>
            <a:r>
              <a:rPr lang="en-US" dirty="0" smtClean="0"/>
              <a:t>Increasing supply may be costly depending on the industry</a:t>
            </a:r>
            <a:endParaRPr lang="en-US" sz="3600" dirty="0" smtClean="0"/>
          </a:p>
          <a:p>
            <a:pPr lvl="1"/>
            <a:r>
              <a:rPr lang="en-US" dirty="0" smtClean="0"/>
              <a:t>Manufacturers may be able to increase production in the short term by requiring workers to put in more overtime</a:t>
            </a:r>
            <a:endParaRPr lang="en-US" sz="3600" dirty="0" smtClean="0"/>
          </a:p>
          <a:p>
            <a:pPr lvl="1"/>
            <a:r>
              <a:rPr lang="en-US" dirty="0" smtClean="0"/>
              <a:t>A permanent increase in production, however, may entail building new factories, which is a far more costly move on the part of the manufacturer</a:t>
            </a:r>
            <a:endParaRPr lang="en-US" sz="3600" dirty="0" smtClean="0"/>
          </a:p>
          <a:p>
            <a:pPr lvl="1"/>
            <a:r>
              <a:rPr lang="en-US" dirty="0" smtClean="0"/>
              <a:t>Supply is more elastic in industries that have lower input expenses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3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Consumption Choices: Utility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In Chapter 4, we saw how a market demand curve is the sum of the many individual demand curves of the consumers who buy a particular product</a:t>
            </a:r>
            <a:endParaRPr lang="en-US" sz="3600" dirty="0" smtClean="0"/>
          </a:p>
          <a:p>
            <a:pPr lvl="0"/>
            <a:r>
              <a:rPr lang="en-US" dirty="0" smtClean="0"/>
              <a:t>But what factors determine the demand for the products that each of us buys?</a:t>
            </a:r>
            <a:endParaRPr lang="en-US" sz="3600" dirty="0" smtClean="0"/>
          </a:p>
          <a:p>
            <a:pPr lvl="0"/>
            <a:r>
              <a:rPr lang="en-US" dirty="0" smtClean="0"/>
              <a:t>Is there a rational way of explaining the decisions we make about buying and consuming?</a:t>
            </a:r>
            <a:endParaRPr lang="en-US" sz="3600" dirty="0" smtClean="0"/>
          </a:p>
          <a:p>
            <a:pPr lvl="0"/>
            <a:r>
              <a:rPr lang="en-US" dirty="0" smtClean="0"/>
              <a:t>Alfred Marshall “the father of supply and </a:t>
            </a:r>
            <a:r>
              <a:rPr lang="en-US" dirty="0" err="1" smtClean="0"/>
              <a:t>demand”put</a:t>
            </a:r>
            <a:r>
              <a:rPr lang="en-US" dirty="0" smtClean="0"/>
              <a:t> forth the </a:t>
            </a:r>
            <a:r>
              <a:rPr lang="en-US" sz="2400" dirty="0" smtClean="0"/>
              <a:t>theory known as the </a:t>
            </a:r>
            <a:r>
              <a:rPr lang="en-US" sz="2400" b="1" dirty="0" smtClean="0"/>
              <a:t>marginal utility theory of consumer choice</a:t>
            </a:r>
            <a:r>
              <a:rPr lang="en-US" sz="2400" dirty="0" smtClean="0"/>
              <a:t>, or </a:t>
            </a:r>
            <a:r>
              <a:rPr lang="en-US" sz="2400" b="1" dirty="0" smtClean="0"/>
              <a:t>utility theory</a:t>
            </a:r>
            <a:r>
              <a:rPr lang="en-US" sz="2400" dirty="0" smtClean="0"/>
              <a:t> for short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Consumption Choices: Utility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Lisa has the choice of buying either a veggie burger or frozen yoghurt</a:t>
            </a:r>
            <a:endParaRPr lang="en-US" sz="3600" dirty="0" smtClean="0"/>
          </a:p>
          <a:p>
            <a:pPr lvl="1"/>
            <a:r>
              <a:rPr lang="en-US" dirty="0" smtClean="0"/>
              <a:t>What factors might influence Lisa in making her choice?</a:t>
            </a:r>
            <a:endParaRPr lang="en-US" sz="3400" dirty="0" smtClean="0"/>
          </a:p>
          <a:p>
            <a:pPr lvl="0"/>
            <a:r>
              <a:rPr lang="en-US" dirty="0" smtClean="0"/>
              <a:t>First she would probably consider how many veggie burgers she’s had lately</a:t>
            </a:r>
            <a:endParaRPr lang="en-US" sz="3600" dirty="0" smtClean="0"/>
          </a:p>
          <a:p>
            <a:pPr lvl="1"/>
            <a:r>
              <a:rPr lang="en-US" dirty="0" smtClean="0"/>
              <a:t>If she has had several, she would gain little extra satisfaction from consuming another</a:t>
            </a:r>
            <a:endParaRPr lang="en-US" sz="3600" dirty="0" smtClean="0"/>
          </a:p>
          <a:p>
            <a:pPr lvl="1"/>
            <a:r>
              <a:rPr lang="en-US" dirty="0" smtClean="0"/>
              <a:t>The economic term for “satisfaction” or “usefulness” is</a:t>
            </a:r>
            <a:r>
              <a:rPr lang="en-US" i="1" dirty="0" smtClean="0"/>
              <a:t> utility</a:t>
            </a:r>
            <a:endParaRPr lang="en-US" sz="3600" dirty="0" smtClean="0"/>
          </a:p>
          <a:p>
            <a:pPr lvl="1"/>
            <a:r>
              <a:rPr lang="en-US" dirty="0" smtClean="0"/>
              <a:t>The economic term for extra is</a:t>
            </a:r>
            <a:r>
              <a:rPr lang="en-US" i="1" dirty="0" smtClean="0"/>
              <a:t> marginal</a:t>
            </a:r>
            <a:endParaRPr lang="en-US" sz="3600" dirty="0" smtClean="0"/>
          </a:p>
          <a:p>
            <a:pPr lvl="1"/>
            <a:r>
              <a:rPr lang="en-US" dirty="0" smtClean="0"/>
              <a:t>So the </a:t>
            </a:r>
            <a:r>
              <a:rPr lang="en-US" b="1" dirty="0" smtClean="0"/>
              <a:t>marginal utility </a:t>
            </a:r>
            <a:r>
              <a:rPr lang="en-US" dirty="0" smtClean="0"/>
              <a:t>Lisa would receive from yet another veggie burger is low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Consumption Choices: Utility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However if she has bought little frozen yoghurt in the past week, the extra satisfaction she would gain from buying more yoghurt would be higher</a:t>
            </a:r>
          </a:p>
          <a:p>
            <a:pPr lvl="0"/>
            <a:r>
              <a:rPr lang="en-US" dirty="0" smtClean="0"/>
              <a:t>Since the marginal utility of buying more yoghurt is greater for Lisa than the marginal utility of eating another veggie burger, Lisa would most likely buy the yoghurt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5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Consumption Choices: Utility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Suppose, however, that Lisa wanted both veggie burgers and frozen yoghurt</a:t>
            </a:r>
            <a:endParaRPr lang="en-US" sz="3600" dirty="0" smtClean="0"/>
          </a:p>
          <a:p>
            <a:pPr lvl="0"/>
            <a:r>
              <a:rPr lang="en-US" dirty="0" smtClean="0"/>
              <a:t>We assume that, like most consumers, she wants to maximize her satisfaction, or utility, for the income she has available to spend on these items</a:t>
            </a:r>
            <a:endParaRPr lang="en-US" sz="3600" dirty="0" smtClean="0"/>
          </a:p>
          <a:p>
            <a:pPr lvl="1"/>
            <a:r>
              <a:rPr lang="en-US" dirty="0" smtClean="0"/>
              <a:t>Suppose she has $10 to spend this week on these two items</a:t>
            </a:r>
            <a:endParaRPr lang="en-US" sz="3600" dirty="0" smtClean="0"/>
          </a:p>
          <a:p>
            <a:pPr lvl="1"/>
            <a:r>
              <a:rPr lang="en-US" dirty="0" smtClean="0"/>
              <a:t>The burgers cost $2 and the frozen yoghurt costs $1</a:t>
            </a:r>
            <a:endParaRPr lang="en-US" sz="3600" dirty="0" smtClean="0"/>
          </a:p>
          <a:p>
            <a:pPr lvl="1"/>
            <a:r>
              <a:rPr lang="en-US" dirty="0" smtClean="0"/>
              <a:t>How should she determine how much of each she should buy?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1861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843797" y="2133600"/>
          <a:ext cx="7345362" cy="2494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24227"/>
                <a:gridCol w="1224227"/>
                <a:gridCol w="1224227"/>
                <a:gridCol w="1224227"/>
                <a:gridCol w="1224227"/>
                <a:gridCol w="12242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Veggie Burgers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Utility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Marginal Utility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Frozen</a:t>
                      </a:r>
                      <a:r>
                        <a:rPr lang="en-US" baseline="0" dirty="0" smtClean="0"/>
                        <a:t> Yoghurt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Utility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Marginal Utility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6585" y="1764268"/>
            <a:ext cx="775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Lisa’s monthly consumption of veggie burgers and frozen yoghurt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Consumption Choices: Utility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arbitrarily assigns numerical values called </a:t>
            </a:r>
            <a:r>
              <a:rPr lang="en-US" b="1" dirty="0" err="1" smtClean="0"/>
              <a:t>utils</a:t>
            </a:r>
            <a:r>
              <a:rPr lang="en-US" dirty="0" smtClean="0"/>
              <a:t>, or units of satisfaction to the burgers and yoghurt</a:t>
            </a:r>
            <a:endParaRPr lang="en-US" sz="3800" dirty="0" smtClean="0"/>
          </a:p>
          <a:p>
            <a:r>
              <a:rPr lang="en-US" dirty="0" smtClean="0"/>
              <a:t>We see that the utility Lisa receives from consuming one veggie burger or one frozen yoghurt is high</a:t>
            </a:r>
            <a:endParaRPr lang="en-US" sz="3800" dirty="0" smtClean="0"/>
          </a:p>
          <a:p>
            <a:pPr lvl="1"/>
            <a:r>
              <a:rPr lang="en-US" dirty="0" smtClean="0"/>
              <a:t>Total utility is 10 </a:t>
            </a:r>
            <a:r>
              <a:rPr lang="en-US" dirty="0" err="1" smtClean="0"/>
              <a:t>utils</a:t>
            </a:r>
            <a:r>
              <a:rPr lang="en-US" dirty="0" smtClean="0"/>
              <a:t> for one burger and 11 </a:t>
            </a:r>
            <a:r>
              <a:rPr lang="en-US" dirty="0" err="1" smtClean="0"/>
              <a:t>utils</a:t>
            </a:r>
            <a:r>
              <a:rPr lang="en-US" dirty="0" smtClean="0"/>
              <a:t> for one frozen yoghurt</a:t>
            </a:r>
            <a:endParaRPr lang="en-US" sz="3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1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Consumption Choices: Utility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827992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For the first unit of the item in question, the marginal utility is always the same as total utility</a:t>
            </a:r>
            <a:endParaRPr lang="en-US" sz="3800" dirty="0" smtClean="0"/>
          </a:p>
          <a:p>
            <a:pPr lvl="1"/>
            <a:r>
              <a:rPr lang="en-US" dirty="0" smtClean="0"/>
              <a:t>Lisa is gaining 10 </a:t>
            </a:r>
            <a:r>
              <a:rPr lang="en-US" dirty="0" err="1" smtClean="0"/>
              <a:t>utils</a:t>
            </a:r>
            <a:r>
              <a:rPr lang="en-US" dirty="0" smtClean="0"/>
              <a:t> of extra satisfaction by consuming one veggie burger instead of none and similarly, 11 </a:t>
            </a:r>
            <a:r>
              <a:rPr lang="en-US" dirty="0" err="1" smtClean="0"/>
              <a:t>utils</a:t>
            </a:r>
            <a:r>
              <a:rPr lang="en-US" dirty="0" smtClean="0"/>
              <a:t> of extra satisfaction by consuming one frozen yoghurt instead of none</a:t>
            </a:r>
            <a:endParaRPr lang="en-US" sz="3400" dirty="0" smtClean="0"/>
          </a:p>
          <a:p>
            <a:pPr marL="109728" indent="0">
              <a:buNone/>
            </a:pPr>
            <a:endParaRPr lang="en-US" sz="2600" dirty="0" smtClean="0"/>
          </a:p>
          <a:p>
            <a:r>
              <a:rPr lang="en-US" sz="2600" dirty="0" smtClean="0"/>
              <a:t>If Lisa buys a second veggie burger or a second frozen yoghurt, the extra satisfaction she experiences drops slightly to 8 </a:t>
            </a:r>
            <a:r>
              <a:rPr lang="en-US" sz="2600" dirty="0" err="1" smtClean="0"/>
              <a:t>utils</a:t>
            </a:r>
            <a:r>
              <a:rPr lang="en-US" sz="2600" dirty="0" smtClean="0"/>
              <a:t> for the second burger and 7 for the second frozen yoghurt</a:t>
            </a:r>
            <a:endParaRPr lang="en-US" sz="3800" dirty="0" smtClean="0"/>
          </a:p>
          <a:p>
            <a:pPr lvl="1"/>
            <a:r>
              <a:rPr lang="en-US" dirty="0" smtClean="0"/>
              <a:t>Her total satisfaction is now 18 </a:t>
            </a:r>
            <a:r>
              <a:rPr lang="en-US" dirty="0" err="1" smtClean="0"/>
              <a:t>utils</a:t>
            </a:r>
            <a:r>
              <a:rPr lang="en-US" dirty="0" smtClean="0"/>
              <a:t> for two veggie burgers and also 18 </a:t>
            </a:r>
            <a:r>
              <a:rPr lang="en-US" dirty="0" err="1" smtClean="0"/>
              <a:t>utils</a:t>
            </a:r>
            <a:r>
              <a:rPr lang="en-US" dirty="0" smtClean="0"/>
              <a:t> for the two frozen yoghurts – a total of 36 </a:t>
            </a:r>
            <a:r>
              <a:rPr lang="en-US" dirty="0" err="1" smtClean="0"/>
              <a:t>utils</a:t>
            </a:r>
            <a:endParaRPr lang="en-US" sz="3400" dirty="0" smtClean="0"/>
          </a:p>
          <a:p>
            <a:pPr marL="109728" indent="0">
              <a:buNone/>
            </a:pPr>
            <a:endParaRPr lang="en-US" sz="2600" dirty="0" smtClean="0"/>
          </a:p>
          <a:p>
            <a:r>
              <a:rPr lang="en-US" sz="2600" dirty="0" smtClean="0"/>
              <a:t>We see the same pattern for the third and fourth veggie burger or frozen yoghurt: marginal utility steadily falls as Lisa consumes one more of either product</a:t>
            </a:r>
            <a:endParaRPr lang="en-US" sz="3800" dirty="0" smtClean="0"/>
          </a:p>
          <a:p>
            <a:pPr lvl="1"/>
            <a:r>
              <a:rPr lang="en-US" dirty="0" smtClean="0"/>
              <a:t>Total utility continues to rise as more is consumed, but not as quickly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Elasticity</a:t>
            </a:r>
            <a:r>
              <a:rPr lang="en-US" dirty="0" smtClean="0"/>
              <a:t> is the responsiveness of quantities demanded and supplied to changes in price</a:t>
            </a:r>
            <a:endParaRPr lang="en-US" sz="3600" dirty="0" smtClean="0"/>
          </a:p>
          <a:p>
            <a:pPr lvl="0"/>
            <a:r>
              <a:rPr lang="en-US" dirty="0" smtClean="0"/>
              <a:t>In Chapter 4, we learned that consumers buy more of a product when its price falls and less of it when its prices rises</a:t>
            </a:r>
            <a:endParaRPr lang="en-US" sz="3600" dirty="0" smtClean="0"/>
          </a:p>
          <a:p>
            <a:pPr lvl="1"/>
            <a:r>
              <a:rPr lang="en-US" sz="2400" dirty="0" smtClean="0"/>
              <a:t>What we did not learn is </a:t>
            </a:r>
            <a:r>
              <a:rPr lang="en-US" sz="2400" i="1" dirty="0" smtClean="0"/>
              <a:t>how much</a:t>
            </a:r>
            <a:r>
              <a:rPr lang="en-US" sz="2400" dirty="0" smtClean="0"/>
              <a:t> more they will buy or </a:t>
            </a:r>
            <a:r>
              <a:rPr lang="en-US" sz="2400" i="1" dirty="0" smtClean="0"/>
              <a:t>how much</a:t>
            </a:r>
            <a:r>
              <a:rPr lang="en-US" sz="2400" dirty="0" smtClean="0"/>
              <a:t> less</a:t>
            </a:r>
            <a:endParaRPr lang="en-US" sz="3600" dirty="0" smtClean="0"/>
          </a:p>
          <a:p>
            <a:pPr lvl="0"/>
            <a:r>
              <a:rPr lang="en-US" dirty="0" smtClean="0"/>
              <a:t>Economists have developed a formula to measure the actual change in quantity demanded for a product whose price has changed</a:t>
            </a:r>
            <a:endParaRPr lang="en-US" sz="3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of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41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4244" y="1193699"/>
            <a:ext cx="4099829" cy="4479969"/>
          </a:xfrm>
        </p:spPr>
      </p:pic>
      <p:pic>
        <p:nvPicPr>
          <p:cNvPr id="7" name="Content Placeholder 6" descr="IMG_041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b="-85"/>
          <a:stretch>
            <a:fillRect/>
          </a:stretch>
        </p:blipFill>
        <p:spPr>
          <a:xfrm>
            <a:off x="4882802" y="1193699"/>
            <a:ext cx="3844034" cy="4479969"/>
          </a:xfrm>
        </p:spPr>
      </p:pic>
    </p:spTree>
    <p:extLst>
      <p:ext uri="{BB962C8B-B14F-4D97-AF65-F5344CB8AC3E}">
        <p14:creationId xmlns:p14="http://schemas.microsoft.com/office/powerpoint/2010/main" val="25530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Consumption Choices: Utility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If Lisa’s budget were unlimited, she could maximize her utility by consuming 5 veggie burgers and 5 frozen yoghurts</a:t>
            </a:r>
            <a:endParaRPr lang="en-US" sz="3600" dirty="0" smtClean="0"/>
          </a:p>
          <a:p>
            <a:pPr lvl="1"/>
            <a:r>
              <a:rPr lang="en-US" dirty="0" smtClean="0"/>
              <a:t>This would cost her (5 X $2) + (5 X $1) = $15</a:t>
            </a:r>
            <a:endParaRPr lang="en-US" sz="3600" dirty="0" smtClean="0"/>
          </a:p>
          <a:p>
            <a:pPr lvl="1"/>
            <a:r>
              <a:rPr lang="en-US" dirty="0" smtClean="0"/>
              <a:t>This combination produces 30 + 26 = 56 </a:t>
            </a:r>
            <a:r>
              <a:rPr lang="en-US" dirty="0" err="1" smtClean="0"/>
              <a:t>utils</a:t>
            </a:r>
            <a:r>
              <a:rPr lang="en-US" dirty="0" smtClean="0"/>
              <a:t>, which is the highest total utility achievable (as shown in Table 5.10)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Consumption Choices: Utility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Since she has limited herself to $10, Lisa must find another combination that will yield her the highest satisfaction, or total utility possible</a:t>
            </a:r>
            <a:endParaRPr lang="en-US" sz="3600" dirty="0" smtClean="0"/>
          </a:p>
          <a:p>
            <a:pPr lvl="0"/>
            <a:r>
              <a:rPr lang="en-US" dirty="0" smtClean="0"/>
              <a:t>Which combination of veggie burgers and frozen yoghurt will give her the most satisfaction?</a:t>
            </a:r>
            <a:endParaRPr lang="en-US" sz="3600" dirty="0" smtClean="0"/>
          </a:p>
          <a:p>
            <a:pPr lvl="0"/>
            <a:r>
              <a:rPr lang="en-US" dirty="0" smtClean="0"/>
              <a:t>The formula that yields the answer is the utility maximization formula:</a:t>
            </a:r>
            <a:endParaRPr lang="en-US" sz="3600" dirty="0" smtClean="0"/>
          </a:p>
          <a:p>
            <a:pPr lvl="1"/>
            <a:r>
              <a:rPr lang="en-US" dirty="0" smtClean="0"/>
              <a:t>MU = marginal utility</a:t>
            </a:r>
            <a:endParaRPr lang="en-US" sz="3600" dirty="0" smtClean="0"/>
          </a:p>
          <a:p>
            <a:pPr lvl="1"/>
            <a:r>
              <a:rPr lang="en-US" dirty="0" smtClean="0"/>
              <a:t>MU/price signifies the amount of satisfaction received per dollar</a:t>
            </a: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7350570"/>
              </p:ext>
            </p:extLst>
          </p:nvPr>
        </p:nvGraphicFramePr>
        <p:xfrm>
          <a:off x="843797" y="2133600"/>
          <a:ext cx="7345362" cy="2494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24227"/>
                <a:gridCol w="1224227"/>
                <a:gridCol w="1224227"/>
                <a:gridCol w="1224227"/>
                <a:gridCol w="1224227"/>
                <a:gridCol w="12242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Veggie Burgers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Marginal Utility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MU</a:t>
                      </a:r>
                    </a:p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Frozen</a:t>
                      </a:r>
                      <a:r>
                        <a:rPr lang="en-US" baseline="0" dirty="0" smtClean="0"/>
                        <a:t> Yoghurt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Marginal Utility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MU</a:t>
                      </a:r>
                    </a:p>
                    <a:p>
                      <a:r>
                        <a:rPr lang="en-US" dirty="0" smtClean="0"/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764268"/>
            <a:ext cx="769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5.12: Lisa’s marginal utility/price of veggie burgers and frozen yoghurt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Consumption Choices: Utility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We can now determine Lisa’s best combination for maximizing her satisfaction</a:t>
            </a:r>
          </a:p>
          <a:p>
            <a:pPr lvl="1"/>
            <a:r>
              <a:rPr lang="en-US" sz="1800" dirty="0" smtClean="0"/>
              <a:t>She can do so by purchasing 3 veggie burgers and 4 frozen yoghurts because, at these positions, the MU/price is equal for both items</a:t>
            </a:r>
          </a:p>
          <a:p>
            <a:r>
              <a:rPr lang="en-US" sz="1800" dirty="0" smtClean="0"/>
              <a:t>Since Lisa is receiving the same amount of satisfaction per dollar for each item, she has no reason to buy more of one and less of the other</a:t>
            </a:r>
          </a:p>
          <a:p>
            <a:pPr lvl="1"/>
            <a:r>
              <a:rPr lang="en-US" sz="1800" dirty="0" smtClean="0"/>
              <a:t>An economist would say she is in a condition of consumer equilibrium</a:t>
            </a:r>
          </a:p>
          <a:p>
            <a:r>
              <a:rPr lang="en-US" sz="1800" dirty="0" smtClean="0"/>
              <a:t>She has spent 3 X $2 = $6 on veggie burgers and 4 X $1 on frozen yoghurt for a total of $10</a:t>
            </a:r>
          </a:p>
          <a:p>
            <a:pPr lvl="1"/>
            <a:r>
              <a:rPr lang="en-US" sz="1800" dirty="0" smtClean="0"/>
              <a:t>More importantly, she has maximized her total utility by amassing 49 </a:t>
            </a:r>
            <a:r>
              <a:rPr lang="en-US" sz="1800" dirty="0" err="1" smtClean="0"/>
              <a:t>utils</a:t>
            </a:r>
            <a:endParaRPr lang="en-US" sz="1800" dirty="0" smtClean="0"/>
          </a:p>
          <a:p>
            <a:pPr lvl="1"/>
            <a:r>
              <a:rPr lang="en-US" sz="1800" dirty="0" smtClean="0"/>
              <a:t>No other combination will give her more total </a:t>
            </a:r>
            <a:r>
              <a:rPr lang="en-US" sz="1800" dirty="0" err="1" smtClean="0"/>
              <a:t>utils</a:t>
            </a:r>
            <a:r>
              <a:rPr lang="en-US" sz="1800" dirty="0" smtClean="0"/>
              <a:t> within her $10 budget</a:t>
            </a:r>
          </a:p>
        </p:txBody>
      </p:sp>
    </p:spTree>
    <p:extLst>
      <p:ext uri="{BB962C8B-B14F-4D97-AF65-F5344CB8AC3E}">
        <p14:creationId xmlns:p14="http://schemas.microsoft.com/office/powerpoint/2010/main" val="428026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Applications of Utility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Demand Curve</a:t>
            </a:r>
            <a:endParaRPr lang="en-US" sz="3600" dirty="0" smtClean="0"/>
          </a:p>
          <a:p>
            <a:pPr lvl="1"/>
            <a:r>
              <a:rPr lang="en-US" dirty="0" smtClean="0"/>
              <a:t>Recall from Chapter 4 that the demand curve slopes downward from top left to bottom right</a:t>
            </a:r>
          </a:p>
          <a:p>
            <a:pPr lvl="2"/>
            <a:r>
              <a:rPr lang="en-US" dirty="0" smtClean="0"/>
              <a:t>Consumers will buy more only if price falls</a:t>
            </a:r>
            <a:endParaRPr lang="en-US" sz="3400" dirty="0" smtClean="0"/>
          </a:p>
          <a:p>
            <a:pPr lvl="1"/>
            <a:r>
              <a:rPr lang="en-US" dirty="0" smtClean="0"/>
              <a:t>The theory of marginal utility supports this</a:t>
            </a:r>
          </a:p>
          <a:p>
            <a:pPr lvl="2"/>
            <a:r>
              <a:rPr lang="en-US" dirty="0" smtClean="0"/>
              <a:t>People consume more, the extra satisfaction they receive declines</a:t>
            </a:r>
            <a:endParaRPr lang="en-US" sz="3400" dirty="0" smtClean="0"/>
          </a:p>
          <a:p>
            <a:pPr lvl="1"/>
            <a:r>
              <a:rPr lang="en-US" dirty="0" smtClean="0"/>
              <a:t>If people receive less satisfaction as they consume more of a product, they will want to pay less for that product the more they buy it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356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of Utility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Consumer Surplus</a:t>
            </a:r>
            <a:endParaRPr lang="en-US" sz="3600" dirty="0" smtClean="0"/>
          </a:p>
          <a:p>
            <a:pPr lvl="1"/>
            <a:r>
              <a:rPr lang="en-US" dirty="0" smtClean="0"/>
              <a:t>If we examine the concept of marginal utility closely enough, we come to a surprising conclusion: we get a bargain on everything we buy!</a:t>
            </a:r>
            <a:endParaRPr lang="en-US" sz="3600" dirty="0" smtClean="0"/>
          </a:p>
          <a:p>
            <a:pPr lvl="2"/>
            <a:r>
              <a:rPr lang="en-US" dirty="0" smtClean="0"/>
              <a:t>Economists call this result a </a:t>
            </a:r>
            <a:r>
              <a:rPr lang="en-US" b="1" dirty="0" smtClean="0"/>
              <a:t>consumer surplus</a:t>
            </a:r>
            <a:endParaRPr lang="en-US" sz="3400" dirty="0" smtClean="0"/>
          </a:p>
          <a:p>
            <a:pPr lvl="1"/>
            <a:r>
              <a:rPr lang="en-US" dirty="0" smtClean="0"/>
              <a:t>Let’s suppose we asked Lisa how many cases of bottled water she would buy at different prices</a:t>
            </a:r>
            <a:endParaRPr lang="en-US" sz="3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1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940937" y="2523431"/>
          <a:ext cx="7345362" cy="2123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8454"/>
                <a:gridCol w="2448454"/>
                <a:gridCol w="24484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Cases of Water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 Surplus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$9 - $6 = $3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$8 - $6</a:t>
                      </a:r>
                      <a:r>
                        <a:rPr lang="en-US" baseline="0" dirty="0" smtClean="0"/>
                        <a:t> = $2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$7 - $6 = $1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$6 - $6 = $0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3724" y="2154099"/>
            <a:ext cx="533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5.13: Lisa’s consumer surplus for bottled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of Utility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Lisa would buy only 1 case if the price per case was $9</a:t>
            </a:r>
            <a:endParaRPr lang="en-US" sz="3600" dirty="0" smtClean="0"/>
          </a:p>
          <a:p>
            <a:r>
              <a:rPr lang="en-US" dirty="0" smtClean="0"/>
              <a:t>However, if after consuming this 1 case the price dropped to $8, she would buy another</a:t>
            </a:r>
          </a:p>
          <a:p>
            <a:pPr lvl="1"/>
            <a:r>
              <a:rPr lang="en-US" dirty="0" smtClean="0"/>
              <a:t>A total of 2 cases in one month and a total cost of $17</a:t>
            </a:r>
            <a:endParaRPr lang="en-US" sz="3200" dirty="0" smtClean="0"/>
          </a:p>
          <a:p>
            <a:r>
              <a:rPr lang="en-US" dirty="0" smtClean="0"/>
              <a:t>Lisa would continue to buy 1 more case of water each time the price fell further until, when the price reached $6, she would have bought 4 cases</a:t>
            </a:r>
            <a:endParaRPr lang="en-US" sz="3400" dirty="0" smtClean="0"/>
          </a:p>
          <a:p>
            <a:r>
              <a:rPr lang="en-US" dirty="0" smtClean="0"/>
              <a:t>This is a perfect illustration of marginal utility because it demonstrates that Lisa would buy more cases of water only if the price fell</a:t>
            </a:r>
            <a:endParaRPr lang="en-US" sz="3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56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of Utility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sellers of bottled water do not drop their prices throughout the month to encourage Lisa to buy more of their product</a:t>
            </a:r>
          </a:p>
          <a:p>
            <a:pPr lvl="1"/>
            <a:r>
              <a:rPr lang="en-US" dirty="0" smtClean="0"/>
              <a:t>They charge a constant price, say $6 a case</a:t>
            </a:r>
            <a:endParaRPr lang="en-US" sz="3400" dirty="0" smtClean="0"/>
          </a:p>
          <a:p>
            <a:pPr lvl="1"/>
            <a:r>
              <a:rPr lang="en-US" dirty="0" smtClean="0"/>
              <a:t>Lisa actually receives a surplus for the first 3 cases of bottled water she buys</a:t>
            </a:r>
            <a:endParaRPr lang="en-US" sz="3400" dirty="0" smtClean="0"/>
          </a:p>
          <a:p>
            <a:pPr lvl="1"/>
            <a:r>
              <a:rPr lang="en-US" dirty="0" smtClean="0"/>
              <a:t>This surplus is calculated by subtracting the amount she would have paid for each case of water from the amount she actually paid</a:t>
            </a:r>
            <a:endParaRPr lang="en-US" sz="3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9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the price changes for a product, people will still buy nearly the same amount </a:t>
            </a:r>
          </a:p>
          <a:p>
            <a:r>
              <a:rPr lang="en-CA" dirty="0" err="1" smtClean="0"/>
              <a:t>Eg</a:t>
            </a:r>
            <a:r>
              <a:rPr lang="en-CA" dirty="0" smtClean="0"/>
              <a:t>. Gas – If gas prices go up, people will still buy gas because they need it drive. Regardless of the price, people will still buy gas </a:t>
            </a:r>
          </a:p>
          <a:p>
            <a:r>
              <a:rPr lang="en-CA" dirty="0" smtClean="0"/>
              <a:t>If something is </a:t>
            </a:r>
            <a:r>
              <a:rPr lang="en-CA" b="1" dirty="0" smtClean="0"/>
              <a:t>perfectly inelastic</a:t>
            </a:r>
            <a:r>
              <a:rPr lang="en-CA" dirty="0" smtClean="0"/>
              <a:t>, demand will not change at all. </a:t>
            </a:r>
          </a:p>
          <a:p>
            <a:r>
              <a:rPr lang="en-CA" dirty="0" err="1" smtClean="0"/>
              <a:t>Eg</a:t>
            </a:r>
            <a:r>
              <a:rPr lang="en-CA" dirty="0" smtClean="0"/>
              <a:t>. Healthcare – That will never change because people need to be healthy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“Inelastic”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102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412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6252" y="499693"/>
            <a:ext cx="5599266" cy="5589773"/>
          </a:xfrm>
        </p:spPr>
      </p:pic>
    </p:spTree>
    <p:extLst>
      <p:ext uri="{BB962C8B-B14F-4D97-AF65-F5344CB8AC3E}">
        <p14:creationId xmlns:p14="http://schemas.microsoft.com/office/powerpoint/2010/main" val="31071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The effect of the </a:t>
            </a:r>
            <a:r>
              <a:rPr lang="en-US" i="1" dirty="0" smtClean="0"/>
              <a:t>change</a:t>
            </a:r>
            <a:r>
              <a:rPr lang="en-US" dirty="0" smtClean="0"/>
              <a:t> is in the numerator (people buying more or less) while the </a:t>
            </a:r>
            <a:r>
              <a:rPr lang="en-US" i="1" dirty="0" smtClean="0"/>
              <a:t>cause</a:t>
            </a:r>
            <a:r>
              <a:rPr lang="en-US" dirty="0" smtClean="0"/>
              <a:t> is in the denominator (the change in price that affects people’s buying decisions)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 of Demand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6448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65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Suppose the price of a few bottles of Gatorade is $</a:t>
            </a:r>
            <a:r>
              <a:rPr lang="en-CA" dirty="0"/>
              <a:t>9</a:t>
            </a:r>
            <a:r>
              <a:rPr lang="en-CA" dirty="0" smtClean="0"/>
              <a:t> and I buy 2 bottles. </a:t>
            </a:r>
          </a:p>
          <a:p>
            <a:r>
              <a:rPr lang="en-CA" dirty="0" smtClean="0"/>
              <a:t>If the price drops to $</a:t>
            </a:r>
            <a:r>
              <a:rPr lang="en-CA" dirty="0"/>
              <a:t>8</a:t>
            </a:r>
            <a:r>
              <a:rPr lang="en-CA" dirty="0" smtClean="0"/>
              <a:t>, I’ll buy 4 bottles. </a:t>
            </a:r>
          </a:p>
          <a:p>
            <a:endParaRPr lang="en-CA" dirty="0"/>
          </a:p>
          <a:p>
            <a:r>
              <a:rPr lang="el-GR" dirty="0" smtClean="0"/>
              <a:t>Δ</a:t>
            </a:r>
            <a:r>
              <a:rPr lang="en-CA" dirty="0" smtClean="0"/>
              <a:t> </a:t>
            </a:r>
            <a:r>
              <a:rPr lang="en-CA" dirty="0" err="1" smtClean="0"/>
              <a:t>Qd</a:t>
            </a:r>
            <a:r>
              <a:rPr lang="en-CA" dirty="0" smtClean="0"/>
              <a:t> = (4-2) / 3 (average) = 2/3 or 0.667</a:t>
            </a:r>
          </a:p>
          <a:p>
            <a:r>
              <a:rPr lang="el-GR" dirty="0" smtClean="0"/>
              <a:t>Δ</a:t>
            </a:r>
            <a:r>
              <a:rPr lang="en-CA" dirty="0" smtClean="0"/>
              <a:t> </a:t>
            </a:r>
            <a:r>
              <a:rPr lang="en-CA" dirty="0" err="1" smtClean="0"/>
              <a:t>Qp</a:t>
            </a:r>
            <a:r>
              <a:rPr lang="en-CA" dirty="0" smtClean="0"/>
              <a:t> = (8-9)/ 8.5(average) = -1/8.5 or 0.118</a:t>
            </a:r>
          </a:p>
          <a:p>
            <a:r>
              <a:rPr lang="el-GR" dirty="0" smtClean="0"/>
              <a:t>Δ</a:t>
            </a:r>
            <a:r>
              <a:rPr lang="en-CA" dirty="0" err="1" smtClean="0"/>
              <a:t>Qd</a:t>
            </a:r>
            <a:r>
              <a:rPr lang="en-CA" dirty="0" smtClean="0"/>
              <a:t> / </a:t>
            </a:r>
            <a:r>
              <a:rPr lang="el-GR" dirty="0" smtClean="0"/>
              <a:t>Δ</a:t>
            </a:r>
            <a:r>
              <a:rPr lang="en-CA" dirty="0" err="1" smtClean="0"/>
              <a:t>Qp</a:t>
            </a:r>
            <a:r>
              <a:rPr lang="en-CA" dirty="0" smtClean="0"/>
              <a:t> = (2/3) / (1/8.5) = 5.67</a:t>
            </a:r>
          </a:p>
          <a:p>
            <a:endParaRPr lang="en-CA" dirty="0"/>
          </a:p>
          <a:p>
            <a:r>
              <a:rPr lang="en-CA" smtClean="0"/>
              <a:t>5.67 </a:t>
            </a:r>
            <a:r>
              <a:rPr lang="en-CA" dirty="0" smtClean="0"/>
              <a:t>&gt; 1 Therefore this product is elastic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Calculating Elasticity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968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If Elasticity is greater than 1 (Ep &gt;1), demand is </a:t>
            </a:r>
            <a:r>
              <a:rPr lang="en-CA" b="1" dirty="0" smtClean="0"/>
              <a:t>elastic</a:t>
            </a:r>
            <a:r>
              <a:rPr lang="en-CA" dirty="0" smtClean="0"/>
              <a:t>. A 1% change in price leads to a greater than 1% change in people purchasing </a:t>
            </a:r>
          </a:p>
          <a:p>
            <a:r>
              <a:rPr lang="en-CA" dirty="0" smtClean="0"/>
              <a:t>If Elasticity is = 1 (Ep = 1) demand is </a:t>
            </a:r>
            <a:r>
              <a:rPr lang="en-CA" b="1" dirty="0" smtClean="0"/>
              <a:t>unitary elastic</a:t>
            </a:r>
            <a:r>
              <a:rPr lang="en-CA" dirty="0" smtClean="0"/>
              <a:t>. A 1% change in the price leads to people buying </a:t>
            </a:r>
            <a:r>
              <a:rPr lang="en-CA" b="1" dirty="0" smtClean="0"/>
              <a:t>exactly </a:t>
            </a:r>
            <a:r>
              <a:rPr lang="en-CA" dirty="0" smtClean="0"/>
              <a:t> 1% of another good</a:t>
            </a:r>
          </a:p>
          <a:p>
            <a:r>
              <a:rPr lang="en-CA" dirty="0" smtClean="0"/>
              <a:t>If Elasticity is between 0 and 1 ( 0 &lt;Ep &lt; 1), demand is </a:t>
            </a:r>
            <a:r>
              <a:rPr lang="en-CA" b="1" dirty="0" smtClean="0"/>
              <a:t>inelastic. </a:t>
            </a:r>
            <a:r>
              <a:rPr lang="en-CA" dirty="0" smtClean="0"/>
              <a:t>1% change in good, leads to people buying less than 1% of another good</a:t>
            </a:r>
          </a:p>
          <a:p>
            <a:r>
              <a:rPr lang="en-CA" dirty="0" smtClean="0"/>
              <a:t>If Elasticity is = 0, demand is </a:t>
            </a:r>
            <a:r>
              <a:rPr lang="en-CA" b="1" dirty="0" smtClean="0"/>
              <a:t>perfectly inelastic. </a:t>
            </a:r>
            <a:r>
              <a:rPr lang="en-CA" dirty="0" smtClean="0"/>
              <a:t>1% change in price leads to no change in demand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Calculations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529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0" y="1073364"/>
            <a:ext cx="3600400" cy="316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Elasticity graphs </a:t>
            </a:r>
            <a:endParaRPr lang="en-C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456384" cy="27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68" y="3893733"/>
            <a:ext cx="3380358" cy="283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68" y="1171276"/>
            <a:ext cx="3312368" cy="290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66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348903"/>
              </p:ext>
            </p:extLst>
          </p:nvPr>
        </p:nvGraphicFramePr>
        <p:xfrm>
          <a:off x="457200" y="1481138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Price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Quantity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Total</a:t>
                      </a:r>
                      <a:r>
                        <a:rPr lang="en-CA" baseline="0" dirty="0" smtClean="0"/>
                        <a:t> Revenue 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$5.00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$5.00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$4.50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$9.00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$4.00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$12.00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$3.50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$14.00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$3.00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$15.00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$2.50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$15.00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$2.00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$14.00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$1.50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$12.00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Revenue approach to Elasticity 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619525" y="4991110"/>
            <a:ext cx="79208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 smtClean="0"/>
              <a:t>Total Revenue = Price x Quantity </a:t>
            </a:r>
            <a:endParaRPr lang="en-CA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19525" y="5445224"/>
            <a:ext cx="7696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 smtClean="0"/>
              <a:t>This example Elasticity &gt; 1. Raising prices will decrease total revenue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4846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915</TotalTime>
  <Words>2619</Words>
  <Application>Microsoft Office PowerPoint</Application>
  <PresentationFormat>On-screen Show (4:3)</PresentationFormat>
  <Paragraphs>307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Concourse</vt:lpstr>
      <vt:lpstr>Chapter 5: Apply Supply and Demand</vt:lpstr>
      <vt:lpstr>What is “Elastic”</vt:lpstr>
      <vt:lpstr>Elasticity of Demand</vt:lpstr>
      <vt:lpstr>What is “Inelastic” </vt:lpstr>
      <vt:lpstr>Elasticity of Demand</vt:lpstr>
      <vt:lpstr>Calculating Elasticity </vt:lpstr>
      <vt:lpstr>Calculations </vt:lpstr>
      <vt:lpstr>Elasticity graphs </vt:lpstr>
      <vt:lpstr>Revenue approach to Elasticity </vt:lpstr>
      <vt:lpstr>In Summary</vt:lpstr>
      <vt:lpstr>Factors Affecting Demand Elasticity</vt:lpstr>
      <vt:lpstr>Factors Affecting Demand Elasticity</vt:lpstr>
      <vt:lpstr>Factors Affecting Demand Elasticity</vt:lpstr>
      <vt:lpstr>Factors Affecting Demand Elasticity</vt:lpstr>
      <vt:lpstr>Elasticity of Supply</vt:lpstr>
      <vt:lpstr>Elasticity of Supply</vt:lpstr>
      <vt:lpstr>Elasticity of Supply: Water Example</vt:lpstr>
      <vt:lpstr>Elasticity of Supply </vt:lpstr>
      <vt:lpstr>Elasticity of Supply </vt:lpstr>
      <vt:lpstr>Factors Affecting Supply Elasticity</vt:lpstr>
      <vt:lpstr>Factors Affecting Supply Elasticity</vt:lpstr>
      <vt:lpstr>Factors Affecting Supply Elasticity</vt:lpstr>
      <vt:lpstr>Making Consumption Choices: Utility Theory</vt:lpstr>
      <vt:lpstr>Making Consumption Choices: Utility Theory</vt:lpstr>
      <vt:lpstr>Making Consumption Choices: Utility Theory</vt:lpstr>
      <vt:lpstr>Making Consumption Choices: Utility Theory</vt:lpstr>
      <vt:lpstr>PowerPoint Presentation</vt:lpstr>
      <vt:lpstr>Making Consumption Choices: Utility Theory</vt:lpstr>
      <vt:lpstr>Making Consumption Choices: Utility Theory</vt:lpstr>
      <vt:lpstr>PowerPoint Presentation</vt:lpstr>
      <vt:lpstr>Making Consumption Choices: Utility Theory</vt:lpstr>
      <vt:lpstr>Making Consumption Choices: Utility Theory</vt:lpstr>
      <vt:lpstr>PowerPoint Presentation</vt:lpstr>
      <vt:lpstr>Making Consumption Choices: Utility Theory</vt:lpstr>
      <vt:lpstr>Applications of Utility Theory</vt:lpstr>
      <vt:lpstr>Application of Utility Theory</vt:lpstr>
      <vt:lpstr>PowerPoint Presentation</vt:lpstr>
      <vt:lpstr>Application of Utility Theory</vt:lpstr>
      <vt:lpstr>Application of Utility Theory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Apply Supply and Demand</dc:title>
  <dc:creator>Brian</dc:creator>
  <cp:lastModifiedBy>Brian</cp:lastModifiedBy>
  <cp:revision>28</cp:revision>
  <dcterms:created xsi:type="dcterms:W3CDTF">2016-06-02T13:13:55Z</dcterms:created>
  <dcterms:modified xsi:type="dcterms:W3CDTF">2018-04-13T17:43:39Z</dcterms:modified>
</cp:coreProperties>
</file>