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194"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23AC58B-2585-0348-A903-BD6566BD5C6E}" type="datetimeFigureOut">
              <a:rPr lang="en-US" smtClean="0"/>
              <a:t>11/21/2016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88A3F40-5A68-9246-897B-91E398B00B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88A3F40-5A68-9246-897B-91E398B00B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88A3F40-5A68-9246-897B-91E398B00BA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88A3F40-5A68-9246-897B-91E398B00BA8}"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88A3F40-5A68-9246-897B-91E398B00BA8}"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88A3F40-5A68-9246-897B-91E398B00BA8}"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88A3F40-5A68-9246-897B-91E398B00BA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88A3F40-5A68-9246-897B-91E398B00BA8}"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23AC58B-2585-0348-A903-BD6566BD5C6E}" type="datetimeFigureOut">
              <a:rPr lang="en-US" smtClean="0"/>
              <a:t>11/21/2016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88A3F40-5A68-9246-897B-91E398B00B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423AC58B-2585-0348-A903-BD6566BD5C6E}" type="datetimeFigureOut">
              <a:rPr lang="en-US" smtClean="0"/>
              <a:t>11/21/2016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88A3F40-5A68-9246-897B-91E398B00BA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23AC58B-2585-0348-A903-BD6566BD5C6E}" type="datetimeFigureOut">
              <a:rPr lang="en-US" smtClean="0"/>
              <a:t>11/21/2016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88A3F40-5A68-9246-897B-91E398B00BA8}"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23AC58B-2585-0348-A903-BD6566BD5C6E}" type="datetimeFigureOut">
              <a:rPr lang="en-US" smtClean="0"/>
              <a:t>11/21/2016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88A3F40-5A68-9246-897B-91E398B00B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a:r>
              <a:rPr lang="en-US" dirty="0" smtClean="0"/>
              <a:t>Small business </a:t>
            </a:r>
            <a:r>
              <a:rPr lang="en-US" dirty="0" smtClean="0"/>
              <a:t>are </a:t>
            </a:r>
            <a:r>
              <a:rPr lang="en-US" dirty="0" smtClean="0"/>
              <a:t>the engine that fuels the Canadian economy due to the </a:t>
            </a:r>
            <a:r>
              <a:rPr lang="en-US" dirty="0" smtClean="0"/>
              <a:t>large </a:t>
            </a:r>
            <a:r>
              <a:rPr lang="en-US" dirty="0" smtClean="0"/>
              <a:t>number of them</a:t>
            </a:r>
            <a:endParaRPr lang="en-US" sz="3600" dirty="0" smtClean="0"/>
          </a:p>
          <a:p>
            <a:pPr lvl="0"/>
            <a:r>
              <a:rPr lang="en-US" dirty="0" smtClean="0"/>
              <a:t>Big businesses employ thousands of Canadians and have a great deal of political influence</a:t>
            </a:r>
            <a:endParaRPr lang="en-US" sz="3600" dirty="0" smtClean="0"/>
          </a:p>
          <a:p>
            <a:pPr lvl="1"/>
            <a:r>
              <a:rPr lang="en-US" dirty="0" smtClean="0"/>
              <a:t>They are the wheel that steers the national economy in a given direction</a:t>
            </a:r>
            <a:endParaRPr lang="en-US" sz="3600" dirty="0" smtClean="0"/>
          </a:p>
          <a:p>
            <a:pPr lvl="0"/>
            <a:r>
              <a:rPr lang="en-US" dirty="0" smtClean="0"/>
              <a:t>There is such a wide range of enterprises in Canada, so there is no general definition of a small or large business</a:t>
            </a:r>
            <a:endParaRPr lang="en-US" sz="3600" dirty="0" smtClean="0"/>
          </a:p>
          <a:p>
            <a:endParaRPr lang="en-US" dirty="0"/>
          </a:p>
        </p:txBody>
      </p:sp>
      <p:sp>
        <p:nvSpPr>
          <p:cNvPr id="2" name="Title 1"/>
          <p:cNvSpPr>
            <a:spLocks noGrp="1"/>
          </p:cNvSpPr>
          <p:nvPr>
            <p:ph type="title"/>
          </p:nvPr>
        </p:nvSpPr>
        <p:spPr/>
        <p:txBody>
          <a:bodyPr/>
          <a:lstStyle/>
          <a:p>
            <a:r>
              <a:rPr lang="en-US" dirty="0" smtClean="0"/>
              <a:t>Big and Small Businesses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For example, in 1999 International Business Machines Corp. (IBM) entered into a $16 billion alliance with Dell Computer Corp.</a:t>
            </a:r>
            <a:endParaRPr lang="en-US" sz="3600" dirty="0" smtClean="0"/>
          </a:p>
          <a:p>
            <a:pPr lvl="1"/>
            <a:r>
              <a:rPr lang="en-US" dirty="0" smtClean="0"/>
              <a:t>The 7 year agreement calls for the sharing of patented technology between the companies and for joint work on the development of new technologies</a:t>
            </a:r>
            <a:endParaRPr lang="en-US" sz="3600" dirty="0" smtClean="0"/>
          </a:p>
          <a:p>
            <a:pPr lvl="0"/>
            <a:r>
              <a:rPr lang="en-US" dirty="0" smtClean="0"/>
              <a:t>By 1995, 10,000 corporate alliances were being made annually</a:t>
            </a:r>
            <a:endParaRPr lang="en-US" sz="3600" dirty="0" smtClean="0"/>
          </a:p>
          <a:p>
            <a:pPr lvl="1"/>
            <a:r>
              <a:rPr lang="en-US" dirty="0" smtClean="0"/>
              <a:t>Within a decade, alliance agreements are expected to more than double</a:t>
            </a:r>
            <a:endParaRPr lang="en-US" sz="3600" dirty="0" smtClean="0"/>
          </a:p>
          <a:p>
            <a:pPr lvl="1"/>
            <a:r>
              <a:rPr lang="en-US" dirty="0" smtClean="0"/>
              <a:t>If present trends continue, the traditional business landscape will be significantly redefined by this volume of corporate collaboration</a:t>
            </a:r>
          </a:p>
          <a:p>
            <a:endParaRPr lang="en-US" dirty="0"/>
          </a:p>
        </p:txBody>
      </p:sp>
      <p:sp>
        <p:nvSpPr>
          <p:cNvPr id="2" name="Title 1"/>
          <p:cNvSpPr>
            <a:spLocks noGrp="1"/>
          </p:cNvSpPr>
          <p:nvPr>
            <p:ph type="title"/>
          </p:nvPr>
        </p:nvSpPr>
        <p:spPr/>
        <p:txBody>
          <a:bodyPr>
            <a:normAutofit fontScale="90000"/>
          </a:bodyPr>
          <a:lstStyle/>
          <a:p>
            <a:r>
              <a:rPr lang="en-US" dirty="0" smtClean="0"/>
              <a:t>Big Businesses: Corporate Alliances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A large amount of business activity is concentrated in a handful of corporations</a:t>
            </a:r>
            <a:endParaRPr lang="en-US" sz="3600" dirty="0" smtClean="0"/>
          </a:p>
          <a:p>
            <a:pPr lvl="1"/>
            <a:r>
              <a:rPr lang="en-US" dirty="0" smtClean="0"/>
              <a:t>In 1999, the 50 largest corporations in Canada controlled close to half of all corporate assets in Canada and accounted for one-third of all business revenues</a:t>
            </a:r>
            <a:endParaRPr lang="en-US" sz="3600" dirty="0" smtClean="0"/>
          </a:p>
          <a:p>
            <a:pPr lvl="1"/>
            <a:r>
              <a:rPr lang="en-US" dirty="0" smtClean="0"/>
              <a:t>The 100 largest companies (representing less than 1 per cent of Canada’s business enterprises) accounted for 40% of corporate revenues </a:t>
            </a:r>
            <a:endParaRPr lang="en-US" dirty="0"/>
          </a:p>
        </p:txBody>
      </p:sp>
      <p:sp>
        <p:nvSpPr>
          <p:cNvPr id="2" name="Title 1"/>
          <p:cNvSpPr>
            <a:spLocks noGrp="1"/>
          </p:cNvSpPr>
          <p:nvPr>
            <p:ph type="title"/>
          </p:nvPr>
        </p:nvSpPr>
        <p:spPr/>
        <p:txBody>
          <a:bodyPr>
            <a:normAutofit fontScale="90000"/>
          </a:bodyPr>
          <a:lstStyle/>
          <a:p>
            <a:r>
              <a:rPr lang="en-US" dirty="0" smtClean="0"/>
              <a:t>Big Businesses: Corporate Concentration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0"/>
            <a:r>
              <a:rPr lang="en-US" b="1" dirty="0" smtClean="0"/>
              <a:t>Holding companies</a:t>
            </a:r>
            <a:r>
              <a:rPr lang="en-US" dirty="0" smtClean="0"/>
              <a:t> are enterprises that are not engaged in any form of industrial activity</a:t>
            </a:r>
            <a:endParaRPr lang="en-US" sz="3600" dirty="0" smtClean="0"/>
          </a:p>
          <a:p>
            <a:pPr lvl="1"/>
            <a:r>
              <a:rPr lang="en-US" dirty="0" smtClean="0"/>
              <a:t>Their sole purpose is to acquire large blocks of shares in other companies in order to influence and sometimes control them</a:t>
            </a:r>
            <a:endParaRPr lang="en-US" sz="3600" dirty="0" smtClean="0"/>
          </a:p>
          <a:p>
            <a:pPr lvl="1"/>
            <a:r>
              <a:rPr lang="en-US" dirty="0" smtClean="0"/>
              <a:t>This allows holding companies to create corporate conglomerates</a:t>
            </a:r>
            <a:endParaRPr lang="en-US" sz="3600" dirty="0" smtClean="0"/>
          </a:p>
          <a:p>
            <a:pPr lvl="0"/>
            <a:r>
              <a:rPr lang="en-US" dirty="0" smtClean="0"/>
              <a:t>A </a:t>
            </a:r>
            <a:r>
              <a:rPr lang="en-US" b="1" dirty="0" smtClean="0"/>
              <a:t>conglomerate</a:t>
            </a:r>
            <a:r>
              <a:rPr lang="en-US" dirty="0" smtClean="0"/>
              <a:t> is a group of companies involved in different industries but controlled by a central management group, often the directors of the holding company</a:t>
            </a:r>
            <a:endParaRPr lang="en-US" sz="3600" dirty="0" smtClean="0"/>
          </a:p>
          <a:p>
            <a:pPr lvl="0"/>
            <a:r>
              <a:rPr lang="en-US" dirty="0" smtClean="0"/>
              <a:t>Sometimes enterprises become too big and manipulative</a:t>
            </a:r>
            <a:endParaRPr lang="en-US" sz="3600" dirty="0" smtClean="0"/>
          </a:p>
          <a:p>
            <a:pPr lvl="1"/>
            <a:r>
              <a:rPr lang="en-US" dirty="0" smtClean="0"/>
              <a:t>Governments must use existing competition legislation in order to restrict enterprises that seek to manipulate the marketplace for personal gain or to hurt competitors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Corporate Concentration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US" dirty="0" smtClean="0"/>
              <a:t>As part of their natural growth and expansion, many firms:</a:t>
            </a:r>
            <a:endParaRPr lang="en-US" sz="3600" dirty="0" smtClean="0"/>
          </a:p>
          <a:p>
            <a:pPr lvl="1"/>
            <a:r>
              <a:rPr lang="en-US" dirty="0" smtClean="0"/>
              <a:t>Sell a portion of their output abroad</a:t>
            </a:r>
            <a:endParaRPr lang="en-US" sz="3600" dirty="0" smtClean="0"/>
          </a:p>
          <a:p>
            <a:pPr lvl="1"/>
            <a:r>
              <a:rPr lang="en-US" dirty="0" smtClean="0"/>
              <a:t>License foreign companies to use their manufacturing processes</a:t>
            </a:r>
            <a:endParaRPr lang="en-US" sz="3600" dirty="0" smtClean="0"/>
          </a:p>
          <a:p>
            <a:pPr lvl="1"/>
            <a:r>
              <a:rPr lang="en-US" dirty="0" smtClean="0"/>
              <a:t>Establish their own branch plants, or </a:t>
            </a:r>
            <a:r>
              <a:rPr lang="en-US" b="1" dirty="0" smtClean="0"/>
              <a:t>subsidiaries</a:t>
            </a:r>
            <a:r>
              <a:rPr lang="en-US" dirty="0" smtClean="0"/>
              <a:t>, abroad</a:t>
            </a:r>
            <a:endParaRPr lang="en-US" sz="3600" dirty="0" smtClean="0"/>
          </a:p>
          <a:p>
            <a:pPr lvl="0"/>
            <a:r>
              <a:rPr lang="en-US" dirty="0" smtClean="0"/>
              <a:t>When this involvement abroad becomes substantial enough to involve several countries, the company’s managers begin to base their financial, production, and marketing decisions on global (rather than on domestic or national) concerns</a:t>
            </a:r>
            <a:endParaRPr lang="en-US" sz="3600" dirty="0" smtClean="0"/>
          </a:p>
          <a:p>
            <a:pPr lvl="0"/>
            <a:r>
              <a:rPr lang="en-US" dirty="0" smtClean="0"/>
              <a:t>Firms that are large enough to operate from this global perspective are called </a:t>
            </a:r>
            <a:r>
              <a:rPr lang="en-US" b="1" dirty="0" smtClean="0"/>
              <a:t>multinational corporations (</a:t>
            </a:r>
            <a:r>
              <a:rPr lang="en-US" b="1" dirty="0" err="1" smtClean="0"/>
              <a:t>MNCs</a:t>
            </a:r>
            <a:r>
              <a:rPr lang="en-US" b="1" dirty="0" smtClean="0"/>
              <a:t>)</a:t>
            </a:r>
            <a:endParaRPr lang="en-US" sz="3600" dirty="0" smtClean="0"/>
          </a:p>
          <a:p>
            <a:pPr lvl="1"/>
            <a:r>
              <a:rPr lang="en-US" dirty="0" smtClean="0"/>
              <a:t>By capitalizing on the relatively peaceful times that followed the Second World War, </a:t>
            </a:r>
            <a:r>
              <a:rPr lang="en-US" dirty="0" err="1" smtClean="0"/>
              <a:t>MNCs</a:t>
            </a:r>
            <a:r>
              <a:rPr lang="en-US" dirty="0" smtClean="0"/>
              <a:t> have been able to grow rapidly since the 1950s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Multinational Corporations in the Global Economy</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54375" y="319612"/>
            <a:ext cx="8147423" cy="61105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Many multinational corporations are based in the US due to American managerial ability, technological expertise, and financial resources</a:t>
            </a:r>
            <a:endParaRPr lang="en-US" sz="3600" dirty="0" smtClean="0"/>
          </a:p>
          <a:p>
            <a:pPr lvl="1"/>
            <a:r>
              <a:rPr lang="en-US" dirty="0" smtClean="0"/>
              <a:t>Many US </a:t>
            </a:r>
            <a:r>
              <a:rPr lang="en-US" dirty="0" err="1" smtClean="0"/>
              <a:t>MNCs</a:t>
            </a:r>
            <a:r>
              <a:rPr lang="en-US" dirty="0" smtClean="0"/>
              <a:t> have chosen to operate subsidiaries in Canada because of its geographic proximity, political stability, abundance of natural resources, and well-developed markets</a:t>
            </a:r>
            <a:endParaRPr lang="en-US" sz="3600" dirty="0" smtClean="0"/>
          </a:p>
          <a:p>
            <a:pPr lvl="1"/>
            <a:r>
              <a:rPr lang="en-US" dirty="0" smtClean="0"/>
              <a:t>The degree of US involvement and control in Canada’s economy has been so high at times that Canada has been referred to as having a </a:t>
            </a:r>
            <a:r>
              <a:rPr lang="en-US" b="1" dirty="0" smtClean="0"/>
              <a:t>branch-plant economy</a:t>
            </a:r>
            <a:endParaRPr lang="en-US" sz="3600" dirty="0" smtClean="0"/>
          </a:p>
          <a:p>
            <a:r>
              <a:rPr lang="en-US" dirty="0" smtClean="0"/>
              <a:t>Many Canadian firms operate subsidiaries in other countries, so a good number of </a:t>
            </a:r>
            <a:r>
              <a:rPr lang="en-US" dirty="0" err="1" smtClean="0"/>
              <a:t>MNCs</a:t>
            </a:r>
            <a:r>
              <a:rPr lang="en-US" dirty="0" smtClean="0"/>
              <a:t> have their home offices in Canada</a:t>
            </a:r>
            <a:endParaRPr lang="en-US" sz="3800" dirty="0" smtClean="0"/>
          </a:p>
          <a:p>
            <a:endParaRPr lang="en-US" dirty="0"/>
          </a:p>
        </p:txBody>
      </p:sp>
      <p:sp>
        <p:nvSpPr>
          <p:cNvPr id="2" name="Title 1"/>
          <p:cNvSpPr>
            <a:spLocks noGrp="1"/>
          </p:cNvSpPr>
          <p:nvPr>
            <p:ph type="title"/>
          </p:nvPr>
        </p:nvSpPr>
        <p:spPr/>
        <p:txBody>
          <a:bodyPr>
            <a:normAutofit fontScale="90000"/>
          </a:bodyPr>
          <a:lstStyle/>
          <a:p>
            <a:r>
              <a:rPr lang="en-US" dirty="0" smtClean="0"/>
              <a:t>Multinational Corporations in the Global Economy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US" dirty="0" smtClean="0"/>
              <a:t>Corporations prefer to operate as multinationals to </a:t>
            </a:r>
            <a:r>
              <a:rPr lang="en-US" i="1" dirty="0" smtClean="0"/>
              <a:t>improve their profitability</a:t>
            </a:r>
            <a:endParaRPr lang="en-US" sz="3600" dirty="0" smtClean="0"/>
          </a:p>
          <a:p>
            <a:pPr lvl="1"/>
            <a:r>
              <a:rPr lang="en-US" dirty="0" smtClean="0"/>
              <a:t>Foreign branch plants provide free access to new markets and the increased revenues these markets represent</a:t>
            </a:r>
            <a:endParaRPr lang="en-US" sz="3600" dirty="0" smtClean="0"/>
          </a:p>
          <a:p>
            <a:pPr lvl="1"/>
            <a:r>
              <a:rPr lang="en-US" dirty="0" smtClean="0"/>
              <a:t>Having offices and factories abroad allows the company direct access to comparatively cheap raw materials and </a:t>
            </a:r>
            <a:r>
              <a:rPr lang="en-US" dirty="0" err="1" smtClean="0"/>
              <a:t>labour</a:t>
            </a:r>
            <a:r>
              <a:rPr lang="en-US" dirty="0" smtClean="0"/>
              <a:t>, reducing operating costs</a:t>
            </a:r>
            <a:endParaRPr lang="en-US" sz="3600" dirty="0" smtClean="0"/>
          </a:p>
          <a:p>
            <a:pPr lvl="1"/>
            <a:r>
              <a:rPr lang="en-US" dirty="0" smtClean="0"/>
              <a:t>Foreign governments eager to attract industrial activity provide tax concessions or development grants to firms willing to operate subsidiaries in their country</a:t>
            </a:r>
            <a:endParaRPr lang="en-US" sz="3600" dirty="0" smtClean="0"/>
          </a:p>
          <a:p>
            <a:pPr lvl="0"/>
            <a:r>
              <a:rPr lang="en-US" dirty="0" smtClean="0"/>
              <a:t>The financial stability of an enterprise is greatly enhanced by the </a:t>
            </a:r>
            <a:r>
              <a:rPr lang="en-US" i="1" dirty="0" smtClean="0"/>
              <a:t>geographic diversification</a:t>
            </a:r>
            <a:r>
              <a:rPr lang="en-US" dirty="0" smtClean="0"/>
              <a:t> of having branch plants in a number of countries</a:t>
            </a:r>
            <a:endParaRPr lang="en-US" sz="3600" dirty="0" smtClean="0"/>
          </a:p>
          <a:p>
            <a:pPr lvl="1"/>
            <a:r>
              <a:rPr lang="en-US" dirty="0" smtClean="0"/>
              <a:t>Market fluctuations and political upheaval in one country may be offset by stability and growth in others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smtClean="0"/>
              <a:t>Multinational Corporations in the Global Economy</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lvl="0"/>
            <a:r>
              <a:rPr lang="en-US" dirty="0" smtClean="0"/>
              <a:t>Corporate decision-making for a multinational enterprise is complex</a:t>
            </a:r>
            <a:endParaRPr lang="en-US" sz="3600" dirty="0" smtClean="0"/>
          </a:p>
          <a:p>
            <a:pPr lvl="1"/>
            <a:r>
              <a:rPr lang="en-US" dirty="0" smtClean="0"/>
              <a:t>The head office makes decisions about important financial and investment matters and these decisions are binding on all branch plants</a:t>
            </a:r>
            <a:endParaRPr lang="en-US" sz="3600" dirty="0" smtClean="0"/>
          </a:p>
          <a:p>
            <a:pPr lvl="1"/>
            <a:r>
              <a:rPr lang="en-US" dirty="0" smtClean="0"/>
              <a:t>Decisions dealing with marketing and product distribution are often made at the branch-plant level</a:t>
            </a:r>
            <a:endParaRPr lang="en-US" sz="3600" dirty="0" smtClean="0"/>
          </a:p>
          <a:p>
            <a:pPr lvl="1"/>
            <a:r>
              <a:rPr lang="en-US" dirty="0" smtClean="0"/>
              <a:t>In the important field of research and development, decision-making is carefully controlled by the parent firm</a:t>
            </a:r>
            <a:endParaRPr lang="en-US" sz="3600" dirty="0" smtClean="0"/>
          </a:p>
          <a:p>
            <a:pPr lvl="2"/>
            <a:r>
              <a:rPr lang="en-US" dirty="0" smtClean="0"/>
              <a:t>The bulk of research is usually conducted at the head office and under closely supervised conditions</a:t>
            </a:r>
            <a:endParaRPr lang="en-US" sz="3200" dirty="0" smtClean="0"/>
          </a:p>
          <a:p>
            <a:endParaRPr lang="en-US" dirty="0"/>
          </a:p>
        </p:txBody>
      </p:sp>
      <p:sp>
        <p:nvSpPr>
          <p:cNvPr id="2" name="Title 1"/>
          <p:cNvSpPr>
            <a:spLocks noGrp="1"/>
          </p:cNvSpPr>
          <p:nvPr>
            <p:ph type="title"/>
          </p:nvPr>
        </p:nvSpPr>
        <p:spPr/>
        <p:txBody>
          <a:bodyPr>
            <a:normAutofit fontScale="90000"/>
          </a:bodyPr>
          <a:lstStyle/>
          <a:p>
            <a:r>
              <a:rPr lang="en-US" smtClean="0"/>
              <a:t>Multinational Corporations in the Global Economy</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3940950" cy="3931920"/>
          </a:xfrm>
        </p:spPr>
        <p:txBody>
          <a:bodyPr>
            <a:normAutofit fontScale="85000" lnSpcReduction="20000"/>
          </a:bodyPr>
          <a:lstStyle/>
          <a:p>
            <a:pPr lvl="0"/>
            <a:r>
              <a:rPr lang="en-US" dirty="0" smtClean="0"/>
              <a:t>Various economists argue that Canada’s R&amp;D industry has been severely limited by the amount of foreign investment in the Canadian economy</a:t>
            </a:r>
            <a:endParaRPr lang="en-US" sz="3600" dirty="0" smtClean="0"/>
          </a:p>
          <a:p>
            <a:pPr lvl="1"/>
            <a:r>
              <a:rPr lang="en-US" dirty="0" smtClean="0"/>
              <a:t>Many expert researchers from Canada have been attracted to the US, while expert managers have been attracted to head offices in the US and abroad</a:t>
            </a:r>
            <a:endParaRPr lang="en-US" sz="3600" dirty="0" smtClean="0"/>
          </a:p>
          <a:p>
            <a:pPr lvl="1"/>
            <a:r>
              <a:rPr lang="en-US" dirty="0" smtClean="0"/>
              <a:t>This drain of enterprise (often called </a:t>
            </a:r>
            <a:r>
              <a:rPr lang="en-US" b="1" dirty="0" smtClean="0"/>
              <a:t>brain drain</a:t>
            </a:r>
            <a:r>
              <a:rPr lang="en-US" dirty="0" smtClean="0"/>
              <a:t>) has had a disruptive effect on Canadian productivity and economic growth</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smtClean="0"/>
              <a:t>Multinational Corporations in the Global Economy</a:t>
            </a:r>
            <a:endParaRPr lang="en-US"/>
          </a:p>
        </p:txBody>
      </p:sp>
      <p:pic>
        <p:nvPicPr>
          <p:cNvPr id="4" name="Picture 3"/>
          <p:cNvPicPr>
            <a:picLocks noChangeAspect="1"/>
          </p:cNvPicPr>
          <p:nvPr/>
        </p:nvPicPr>
        <p:blipFill>
          <a:blip r:embed="rId2" cstate="print"/>
          <a:stretch>
            <a:fillRect/>
          </a:stretch>
        </p:blipFill>
        <p:spPr>
          <a:xfrm>
            <a:off x="5387975" y="2625258"/>
            <a:ext cx="2857500" cy="2514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US" dirty="0" smtClean="0"/>
              <a:t>Since their activities cross political border, </a:t>
            </a:r>
            <a:r>
              <a:rPr lang="en-US" dirty="0" err="1" smtClean="0"/>
              <a:t>MNCs</a:t>
            </a:r>
            <a:r>
              <a:rPr lang="en-US" dirty="0" smtClean="0"/>
              <a:t> can effectively operate beyond the control of national institutions, such as governments</a:t>
            </a:r>
            <a:endParaRPr lang="en-US" sz="3600" dirty="0" smtClean="0"/>
          </a:p>
          <a:p>
            <a:pPr lvl="1"/>
            <a:r>
              <a:rPr lang="en-US" dirty="0" smtClean="0"/>
              <a:t>They are sometimes called </a:t>
            </a:r>
            <a:r>
              <a:rPr lang="en-US" b="1" dirty="0" smtClean="0"/>
              <a:t>transnational enterprises</a:t>
            </a:r>
            <a:endParaRPr lang="en-US" sz="3600" dirty="0" smtClean="0"/>
          </a:p>
          <a:p>
            <a:pPr lvl="1"/>
            <a:r>
              <a:rPr lang="en-US" dirty="0" smtClean="0"/>
              <a:t>Their wealth and mobility give </a:t>
            </a:r>
            <a:r>
              <a:rPr lang="en-US" dirty="0" err="1" smtClean="0"/>
              <a:t>MNCs</a:t>
            </a:r>
            <a:r>
              <a:rPr lang="en-US" dirty="0" smtClean="0"/>
              <a:t> a strong political influence in many of their host countries, which sometimes raises ethical questions</a:t>
            </a:r>
            <a:endParaRPr lang="en-US" sz="3600" dirty="0" smtClean="0"/>
          </a:p>
          <a:p>
            <a:r>
              <a:rPr lang="en-US" dirty="0" smtClean="0"/>
              <a:t>If an MNC is operating in a country with strict environmental laws, it may react in one of two ways:</a:t>
            </a:r>
            <a:endParaRPr lang="en-US" sz="3800" dirty="0" smtClean="0"/>
          </a:p>
          <a:p>
            <a:pPr lvl="1"/>
            <a:r>
              <a:rPr lang="en-US" dirty="0" smtClean="0"/>
              <a:t>It may simply shut down its offices in that country and move them to another where environmental laws are not so strict</a:t>
            </a:r>
            <a:endParaRPr lang="en-US" sz="3400" dirty="0" smtClean="0"/>
          </a:p>
          <a:p>
            <a:pPr lvl="1"/>
            <a:r>
              <a:rPr lang="en-US" dirty="0" smtClean="0"/>
              <a:t>It could influence the politicians in the first country to change their environmental laws or to grant the MNC special exemptions</a:t>
            </a:r>
            <a:endParaRPr lang="en-US" sz="3400" dirty="0" smtClean="0"/>
          </a:p>
          <a:p>
            <a:pPr lvl="1"/>
            <a:r>
              <a:rPr lang="en-US" dirty="0" smtClean="0"/>
              <a:t>Either way, critics would charge the MNC with putting concern for its profits above concern for the environment</a:t>
            </a:r>
            <a:endParaRPr lang="en-US" sz="3600" dirty="0"/>
          </a:p>
        </p:txBody>
      </p:sp>
      <p:sp>
        <p:nvSpPr>
          <p:cNvPr id="2" name="Title 1"/>
          <p:cNvSpPr>
            <a:spLocks noGrp="1"/>
          </p:cNvSpPr>
          <p:nvPr>
            <p:ph type="title"/>
          </p:nvPr>
        </p:nvSpPr>
        <p:spPr/>
        <p:txBody>
          <a:bodyPr>
            <a:normAutofit fontScale="90000"/>
          </a:bodyPr>
          <a:lstStyle/>
          <a:p>
            <a:r>
              <a:rPr lang="en-US" smtClean="0"/>
              <a:t>Multinational </a:t>
            </a:r>
            <a:r>
              <a:rPr lang="en-US" dirty="0" smtClean="0"/>
              <a:t>Corporations in the Global Market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The Canadian Federation of Independent Business (CFIB) uses numbers of employees to classify Canadian businesses into the following three categories:</a:t>
            </a:r>
            <a:endParaRPr lang="en-US" sz="3600" dirty="0" smtClean="0"/>
          </a:p>
          <a:p>
            <a:pPr lvl="1"/>
            <a:r>
              <a:rPr lang="en-US" dirty="0" smtClean="0"/>
              <a:t>Small business includes independently owned firms with fewer than 50 employees</a:t>
            </a:r>
            <a:endParaRPr lang="en-US" sz="3600" dirty="0" smtClean="0"/>
          </a:p>
          <a:p>
            <a:pPr lvl="1"/>
            <a:r>
              <a:rPr lang="en-US" dirty="0" smtClean="0"/>
              <a:t>Medium-sized business includes all independently owned firms with between 50 and 499 employees</a:t>
            </a:r>
            <a:endParaRPr lang="en-US" sz="3600" dirty="0" smtClean="0"/>
          </a:p>
          <a:p>
            <a:pPr lvl="1"/>
            <a:r>
              <a:rPr lang="en-US" dirty="0" smtClean="0"/>
              <a:t>Big business includes all independently owned firms employing 500 workers or more</a:t>
            </a:r>
            <a:endParaRPr lang="en-US" sz="3600" dirty="0" smtClean="0"/>
          </a:p>
          <a:p>
            <a:endParaRPr lang="en-US" dirty="0"/>
          </a:p>
        </p:txBody>
      </p:sp>
      <p:sp>
        <p:nvSpPr>
          <p:cNvPr id="2" name="Title 1"/>
          <p:cNvSpPr>
            <a:spLocks noGrp="1"/>
          </p:cNvSpPr>
          <p:nvPr>
            <p:ph type="title"/>
          </p:nvPr>
        </p:nvSpPr>
        <p:spPr/>
        <p:txBody>
          <a:bodyPr/>
          <a:lstStyle/>
          <a:p>
            <a:r>
              <a:rPr lang="en-US" dirty="0" smtClean="0"/>
              <a:t>Big and Small Businesses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err="1" smtClean="0"/>
              <a:t>MNCs</a:t>
            </a:r>
            <a:r>
              <a:rPr lang="en-US" dirty="0" smtClean="0"/>
              <a:t> can be seen in a negative or positive light</a:t>
            </a:r>
            <a:endParaRPr lang="en-US" sz="3600" dirty="0" smtClean="0"/>
          </a:p>
          <a:p>
            <a:pPr lvl="1"/>
            <a:r>
              <a:rPr lang="en-US" dirty="0" smtClean="0"/>
              <a:t>It can be argued that these large transnational corporate empires are the modern-day equivalent of the exploitative 19</a:t>
            </a:r>
            <a:r>
              <a:rPr lang="en-US" baseline="30000" dirty="0" smtClean="0"/>
              <a:t>th</a:t>
            </a:r>
            <a:r>
              <a:rPr lang="en-US" dirty="0" smtClean="0"/>
              <a:t>-century colonial empires that grew out of the period of human history known as the Age of Imperialism</a:t>
            </a:r>
            <a:endParaRPr lang="en-US" sz="3600" dirty="0" smtClean="0"/>
          </a:p>
          <a:p>
            <a:pPr lvl="1"/>
            <a:r>
              <a:rPr lang="en-US" dirty="0" smtClean="0"/>
              <a:t>However, the products and profits generated by multinational operations are seen to contribute greatly to contemporary lifestyles and investment </a:t>
            </a:r>
            <a:r>
              <a:rPr lang="en-US" dirty="0" err="1" smtClean="0"/>
              <a:t>securi</a:t>
            </a:r>
            <a:r>
              <a:rPr lang="en-US" dirty="0" smtClean="0"/>
              <a:t> </a:t>
            </a:r>
            <a:endParaRPr lang="en-US" dirty="0"/>
          </a:p>
        </p:txBody>
      </p:sp>
      <p:sp>
        <p:nvSpPr>
          <p:cNvPr id="2" name="Title 1"/>
          <p:cNvSpPr>
            <a:spLocks noGrp="1"/>
          </p:cNvSpPr>
          <p:nvPr>
            <p:ph type="title"/>
          </p:nvPr>
        </p:nvSpPr>
        <p:spPr/>
        <p:txBody>
          <a:bodyPr>
            <a:normAutofit fontScale="90000"/>
          </a:bodyPr>
          <a:lstStyle/>
          <a:p>
            <a:r>
              <a:rPr lang="en-US" dirty="0" smtClean="0"/>
              <a:t>Multinational Corporations in the Global Market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In Canada today, the majority of business enterprises are corporations</a:t>
            </a:r>
            <a:endParaRPr lang="en-US" sz="3600" dirty="0" smtClean="0"/>
          </a:p>
          <a:p>
            <a:pPr lvl="1"/>
            <a:r>
              <a:rPr lang="en-US" dirty="0" smtClean="0"/>
              <a:t>In the manufacturing sector alone, more than 95% of the enterprises are corporations</a:t>
            </a:r>
            <a:endParaRPr lang="en-US" sz="3600" dirty="0" smtClean="0"/>
          </a:p>
          <a:p>
            <a:pPr lvl="0"/>
            <a:r>
              <a:rPr lang="en-US" dirty="0" smtClean="0"/>
              <a:t>Like proprietorships and partnerships, corporations can obtain the funds needed to finance expansion by borrowing from banks and by reinvesting profits in their growing businesses</a:t>
            </a:r>
            <a:endParaRPr lang="en-US" sz="3600" dirty="0" smtClean="0"/>
          </a:p>
          <a:p>
            <a:pPr lvl="0"/>
            <a:r>
              <a:rPr lang="en-US" dirty="0" smtClean="0"/>
              <a:t>Because of their legal status, corporations can also raise investment capital by selling bonds and additional ownership shares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Financing Corporate Expansion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2" y="2133601"/>
            <a:ext cx="4312071" cy="3931920"/>
          </a:xfrm>
        </p:spPr>
        <p:txBody>
          <a:bodyPr>
            <a:normAutofit fontScale="70000" lnSpcReduction="20000"/>
          </a:bodyPr>
          <a:lstStyle/>
          <a:p>
            <a:pPr lvl="0">
              <a:buNone/>
            </a:pPr>
            <a:r>
              <a:rPr lang="en-US" i="1" dirty="0" smtClean="0"/>
              <a:t>Bonds</a:t>
            </a:r>
          </a:p>
          <a:p>
            <a:pPr lvl="0"/>
            <a:r>
              <a:rPr lang="en-US" dirty="0" smtClean="0"/>
              <a:t>Corporate </a:t>
            </a:r>
            <a:r>
              <a:rPr lang="en-US" b="1" dirty="0" smtClean="0"/>
              <a:t>bonds</a:t>
            </a:r>
            <a:r>
              <a:rPr lang="en-US" dirty="0" smtClean="0"/>
              <a:t> represent a fixed debt, which the corporation borrows from a buyer and must pay back at some fixed future date, usually 10, 15, or 20 years after the date of issue</a:t>
            </a:r>
          </a:p>
          <a:p>
            <a:pPr lvl="0"/>
            <a:r>
              <a:rPr lang="en-US" dirty="0" smtClean="0"/>
              <a:t>The buyer, or bondholder, will receive periodic interest payments, usually at 6-month intervals and for a fixed interest rates</a:t>
            </a:r>
          </a:p>
          <a:p>
            <a:pPr lvl="0"/>
            <a:r>
              <a:rPr lang="en-US" dirty="0" smtClean="0"/>
              <a:t>On the maturity date, the bondholder will receive the full amount of the original loan, known as the </a:t>
            </a:r>
            <a:r>
              <a:rPr lang="en-US" b="1" dirty="0" smtClean="0"/>
              <a:t>principal</a:t>
            </a:r>
            <a:endParaRPr lang="en-US" dirty="0" smtClean="0"/>
          </a:p>
          <a:p>
            <a:endParaRPr lang="en-US" dirty="0"/>
          </a:p>
        </p:txBody>
      </p:sp>
      <p:sp>
        <p:nvSpPr>
          <p:cNvPr id="2" name="Title 1"/>
          <p:cNvSpPr>
            <a:spLocks noGrp="1"/>
          </p:cNvSpPr>
          <p:nvPr>
            <p:ph type="title"/>
          </p:nvPr>
        </p:nvSpPr>
        <p:spPr/>
        <p:txBody>
          <a:bodyPr>
            <a:normAutofit fontScale="90000"/>
          </a:bodyPr>
          <a:lstStyle/>
          <a:p>
            <a:r>
              <a:rPr lang="en-US" dirty="0" smtClean="0"/>
              <a:t>Different Forms of Securities</a:t>
            </a:r>
            <a:endParaRPr lang="en-US" dirty="0"/>
          </a:p>
        </p:txBody>
      </p:sp>
      <p:pic>
        <p:nvPicPr>
          <p:cNvPr id="4" name="Picture 3"/>
          <p:cNvPicPr>
            <a:picLocks noChangeAspect="1"/>
          </p:cNvPicPr>
          <p:nvPr/>
        </p:nvPicPr>
        <p:blipFill>
          <a:blip r:embed="rId2" cstate="print"/>
          <a:stretch>
            <a:fillRect/>
          </a:stretch>
        </p:blipFill>
        <p:spPr>
          <a:xfrm>
            <a:off x="5212183" y="2861536"/>
            <a:ext cx="3484129" cy="26130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As a general rule, the longer the loan period, the higher the interest rate required to persuade investors to tie up their funds for the longer period</a:t>
            </a:r>
            <a:endParaRPr lang="en-US" sz="3600" dirty="0" smtClean="0"/>
          </a:p>
          <a:p>
            <a:pPr lvl="0"/>
            <a:r>
              <a:rPr lang="en-US" dirty="0" smtClean="0"/>
              <a:t>The bondholder can resell the bond for whatever price the market will bear</a:t>
            </a:r>
            <a:endParaRPr lang="en-US" sz="3600" dirty="0" smtClean="0"/>
          </a:p>
          <a:p>
            <a:pPr lvl="1"/>
            <a:r>
              <a:rPr lang="en-US" dirty="0" smtClean="0"/>
              <a:t>Sometimes the bonds are discounted by the seller in order to complete a transaction</a:t>
            </a:r>
            <a:endParaRPr lang="en-US" sz="3600" dirty="0" smtClean="0"/>
          </a:p>
          <a:p>
            <a:pPr lvl="1"/>
            <a:r>
              <a:rPr lang="en-US" dirty="0" smtClean="0"/>
              <a:t>The new buyer assumes all existing conditions of the bond, including the interest rate and date of maturity</a:t>
            </a:r>
            <a:endParaRPr lang="en-US" sz="3600" dirty="0" smtClean="0"/>
          </a:p>
          <a:p>
            <a:r>
              <a:rPr lang="en-US" dirty="0" smtClean="0"/>
              <a:t>It is important to note that the bondholder is not a part owner of the corporation, but </a:t>
            </a:r>
            <a:endParaRPr lang="en-US" dirty="0"/>
          </a:p>
        </p:txBody>
      </p:sp>
      <p:sp>
        <p:nvSpPr>
          <p:cNvPr id="2" name="Title 1"/>
          <p:cNvSpPr>
            <a:spLocks noGrp="1"/>
          </p:cNvSpPr>
          <p:nvPr>
            <p:ph type="title"/>
          </p:nvPr>
        </p:nvSpPr>
        <p:spPr/>
        <p:txBody>
          <a:bodyPr>
            <a:normAutofit fontScale="90000"/>
          </a:bodyPr>
          <a:lstStyle/>
          <a:p>
            <a:r>
              <a:rPr lang="en-US" dirty="0" smtClean="0"/>
              <a:t>Different Forms of Securities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2" y="2133601"/>
            <a:ext cx="4015175" cy="3931920"/>
          </a:xfrm>
        </p:spPr>
        <p:txBody>
          <a:bodyPr>
            <a:normAutofit fontScale="70000" lnSpcReduction="20000"/>
          </a:bodyPr>
          <a:lstStyle/>
          <a:p>
            <a:pPr lvl="0">
              <a:buNone/>
            </a:pPr>
            <a:r>
              <a:rPr lang="en-US" i="1" dirty="0" smtClean="0"/>
              <a:t>Shares</a:t>
            </a:r>
          </a:p>
          <a:p>
            <a:pPr lvl="0"/>
            <a:r>
              <a:rPr lang="en-US" dirty="0" smtClean="0"/>
              <a:t>Corporations can raise investment funds by issuing and selling additional ownership shares</a:t>
            </a:r>
            <a:endParaRPr lang="en-US" sz="3600" dirty="0" smtClean="0"/>
          </a:p>
          <a:p>
            <a:pPr lvl="1"/>
            <a:r>
              <a:rPr lang="en-US" dirty="0" smtClean="0"/>
              <a:t>These shares (common or preferred) represent additional part ownership of a corporation’s capital</a:t>
            </a:r>
            <a:endParaRPr lang="en-US" sz="3600" dirty="0" smtClean="0"/>
          </a:p>
          <a:p>
            <a:pPr lvl="0"/>
            <a:r>
              <a:rPr lang="en-US" dirty="0" smtClean="0"/>
              <a:t>The corporation often uses the funds raised to acquire additional assets, so the </a:t>
            </a:r>
            <a:r>
              <a:rPr lang="en-US" b="1" dirty="0" smtClean="0"/>
              <a:t>asset value</a:t>
            </a:r>
            <a:r>
              <a:rPr lang="en-US" dirty="0" smtClean="0"/>
              <a:t> of each share may not be adversely affected</a:t>
            </a:r>
            <a:endParaRPr lang="en-US" sz="3600" dirty="0" smtClean="0"/>
          </a:p>
          <a:p>
            <a:pPr lvl="1"/>
            <a:r>
              <a:rPr lang="en-US" dirty="0" smtClean="0"/>
              <a:t>The asset value is each share’s portion of the corporation’s net worth (asset minus liabilities)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Different Forms of Securities</a:t>
            </a:r>
            <a:endParaRPr lang="en-US" dirty="0"/>
          </a:p>
        </p:txBody>
      </p:sp>
      <p:pic>
        <p:nvPicPr>
          <p:cNvPr id="4" name="Picture 3"/>
          <p:cNvPicPr>
            <a:picLocks noChangeAspect="1"/>
          </p:cNvPicPr>
          <p:nvPr/>
        </p:nvPicPr>
        <p:blipFill>
          <a:blip r:embed="rId2" cstate="print"/>
          <a:srcRect/>
          <a:stretch>
            <a:fillRect/>
          </a:stretch>
        </p:blipFill>
        <p:spPr>
          <a:xfrm>
            <a:off x="5142833" y="2593834"/>
            <a:ext cx="3511272" cy="30077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The </a:t>
            </a:r>
            <a:r>
              <a:rPr lang="en-US" b="1" dirty="0" smtClean="0"/>
              <a:t>book value</a:t>
            </a:r>
            <a:r>
              <a:rPr lang="en-US" dirty="0" smtClean="0"/>
              <a:t> of a share is the value at which it was originally issued</a:t>
            </a:r>
            <a:endParaRPr lang="en-US" sz="3600" dirty="0" smtClean="0"/>
          </a:p>
          <a:p>
            <a:pPr lvl="0"/>
            <a:r>
              <a:rPr lang="en-US" dirty="0" smtClean="0"/>
              <a:t>Shares in a publicly traded corporation can be easily sold through a stockbroker</a:t>
            </a:r>
            <a:endParaRPr lang="en-US" sz="3600" dirty="0" smtClean="0"/>
          </a:p>
          <a:p>
            <a:pPr lvl="1"/>
            <a:r>
              <a:rPr lang="en-US" dirty="0" smtClean="0"/>
              <a:t>There is no guarantee that the stockholder will receive either the asset or book value of the shares</a:t>
            </a:r>
            <a:endParaRPr lang="en-US" sz="3600" dirty="0" smtClean="0"/>
          </a:p>
          <a:p>
            <a:pPr lvl="1"/>
            <a:r>
              <a:rPr lang="en-US" dirty="0" smtClean="0"/>
              <a:t>The </a:t>
            </a:r>
            <a:r>
              <a:rPr lang="en-US" b="1" dirty="0" smtClean="0"/>
              <a:t>market value</a:t>
            </a:r>
            <a:r>
              <a:rPr lang="en-US" dirty="0" smtClean="0"/>
              <a:t> of a share is the actual price or value that a share will fetch on the stock market, and it varies significantly over time</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Different Forms of Securities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Shares in a publicly traded company can be bought and sold in the </a:t>
            </a:r>
            <a:r>
              <a:rPr lang="en-US" b="1" dirty="0" smtClean="0"/>
              <a:t>stock market</a:t>
            </a:r>
            <a:endParaRPr lang="en-US" sz="3600" dirty="0" smtClean="0"/>
          </a:p>
          <a:p>
            <a:pPr lvl="0"/>
            <a:r>
              <a:rPr lang="en-US" dirty="0" smtClean="0"/>
              <a:t>The </a:t>
            </a:r>
            <a:r>
              <a:rPr lang="en-US" b="1" dirty="0" smtClean="0"/>
              <a:t>stock exchange</a:t>
            </a:r>
            <a:r>
              <a:rPr lang="en-US" dirty="0" smtClean="0"/>
              <a:t> is the actual building where publicly held shares are traded</a:t>
            </a:r>
            <a:endParaRPr lang="en-US" sz="3600" dirty="0" smtClean="0"/>
          </a:p>
          <a:p>
            <a:pPr lvl="0"/>
            <a:r>
              <a:rPr lang="en-US" dirty="0" smtClean="0"/>
              <a:t>The ease with which stocks can be traded through a formal stock exchange encourages individuals and institutions to provide capital for business expansion</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Securities Markets and Trading</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3982186" cy="3931920"/>
          </a:xfrm>
        </p:spPr>
        <p:txBody>
          <a:bodyPr>
            <a:normAutofit fontScale="85000" lnSpcReduction="20000"/>
          </a:bodyPr>
          <a:lstStyle/>
          <a:p>
            <a:pPr lvl="0"/>
            <a:r>
              <a:rPr lang="en-US" dirty="0" smtClean="0"/>
              <a:t>The first stock exchange in Canada opened in Toronto in 1852</a:t>
            </a:r>
            <a:endParaRPr lang="en-US" sz="3600" dirty="0" smtClean="0"/>
          </a:p>
          <a:p>
            <a:pPr lvl="1"/>
            <a:r>
              <a:rPr lang="en-US" dirty="0" smtClean="0"/>
              <a:t>The Toronto Stock Exchange (TSX) is the largest exchange in the country, accounting for 95% of total shares traded in the country in 2000, based on the number of transactions and also based on the dollar value</a:t>
            </a:r>
            <a:endParaRPr lang="en-US" sz="3600" dirty="0" smtClean="0"/>
          </a:p>
          <a:p>
            <a:pPr lvl="0"/>
            <a:r>
              <a:rPr lang="en-US" dirty="0" smtClean="0"/>
              <a:t>On a global scale, the largest exchanges (in terms of the value of stocks traded) are New York. Tokyo, and London</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Securities Markets and Trading</a:t>
            </a:r>
            <a:endParaRPr lang="en-US" dirty="0"/>
          </a:p>
        </p:txBody>
      </p:sp>
      <p:pic>
        <p:nvPicPr>
          <p:cNvPr id="4" name="Picture 3"/>
          <p:cNvPicPr>
            <a:picLocks noChangeAspect="1"/>
          </p:cNvPicPr>
          <p:nvPr/>
        </p:nvPicPr>
        <p:blipFill>
          <a:blip r:embed="rId2" cstate="print"/>
          <a:stretch>
            <a:fillRect/>
          </a:stretch>
        </p:blipFill>
        <p:spPr>
          <a:xfrm>
            <a:off x="5193636" y="2649419"/>
            <a:ext cx="3402911" cy="26693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0"/>
            <a:r>
              <a:rPr lang="en-US" dirty="0" smtClean="0"/>
              <a:t>Since it was founded in 1971, the National Association of Securities Dealers Automated Quotation (</a:t>
            </a:r>
            <a:r>
              <a:rPr lang="en-US" b="1" dirty="0" err="1" smtClean="0"/>
              <a:t>Nasdaq</a:t>
            </a:r>
            <a:r>
              <a:rPr lang="en-US" dirty="0" smtClean="0"/>
              <a:t>) has grown to become one of the largest stock markets in the world</a:t>
            </a:r>
            <a:endParaRPr lang="en-US" sz="3600" dirty="0" smtClean="0"/>
          </a:p>
          <a:p>
            <a:pPr lvl="1"/>
            <a:r>
              <a:rPr lang="en-US" dirty="0" smtClean="0"/>
              <a:t>By 2001, over 4100 of the world’s leading companies were listed on the </a:t>
            </a:r>
            <a:r>
              <a:rPr lang="en-US" dirty="0" err="1" smtClean="0"/>
              <a:t>Nasdaq</a:t>
            </a:r>
            <a:endParaRPr lang="en-US" sz="3600" dirty="0" smtClean="0"/>
          </a:p>
          <a:p>
            <a:pPr lvl="0"/>
            <a:r>
              <a:rPr lang="en-US" dirty="0" smtClean="0"/>
              <a:t>Unlike other stock exchanges, </a:t>
            </a:r>
            <a:r>
              <a:rPr lang="en-US" dirty="0" err="1" smtClean="0"/>
              <a:t>Nasdaq</a:t>
            </a:r>
            <a:r>
              <a:rPr lang="en-US" dirty="0" smtClean="0"/>
              <a:t> has no central location for trading</a:t>
            </a:r>
            <a:endParaRPr lang="en-US" sz="3600" dirty="0" smtClean="0"/>
          </a:p>
          <a:p>
            <a:pPr lvl="1"/>
            <a:r>
              <a:rPr lang="en-US" dirty="0" smtClean="0"/>
              <a:t>Instead, brokers acting on behalf of clients place orders with certain </a:t>
            </a:r>
            <a:r>
              <a:rPr lang="en-US" dirty="0" err="1" smtClean="0"/>
              <a:t>Nasdaq</a:t>
            </a:r>
            <a:r>
              <a:rPr lang="en-US" dirty="0" smtClean="0"/>
              <a:t> brokers, called market makers, who concentrate on trading specific stocks</a:t>
            </a:r>
            <a:endParaRPr lang="en-US" sz="3600" dirty="0" smtClean="0"/>
          </a:p>
          <a:p>
            <a:r>
              <a:rPr lang="en-US" dirty="0" smtClean="0"/>
              <a:t>Trades are made directly between brokers and market makers by telephone or online </a:t>
            </a:r>
            <a:endParaRPr lang="en-US" dirty="0"/>
          </a:p>
        </p:txBody>
      </p:sp>
      <p:sp>
        <p:nvSpPr>
          <p:cNvPr id="2" name="Title 1"/>
          <p:cNvSpPr>
            <a:spLocks noGrp="1"/>
          </p:cNvSpPr>
          <p:nvPr>
            <p:ph type="title"/>
          </p:nvPr>
        </p:nvSpPr>
        <p:spPr/>
        <p:txBody>
          <a:bodyPr>
            <a:normAutofit fontScale="90000"/>
          </a:bodyPr>
          <a:lstStyle/>
          <a:p>
            <a:r>
              <a:rPr lang="en-US" dirty="0" smtClean="0"/>
              <a:t>Securities Markets and Trading</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lvl="0"/>
            <a:r>
              <a:rPr lang="en-US" dirty="0" smtClean="0"/>
              <a:t>In order to invest in a company on the Toronto Stock Exchange, you would first have to contact a brokerage firm with a seat on the TSX</a:t>
            </a:r>
            <a:endParaRPr lang="en-US" sz="3600" dirty="0" smtClean="0"/>
          </a:p>
          <a:p>
            <a:pPr lvl="1"/>
            <a:r>
              <a:rPr lang="en-US" dirty="0" smtClean="0"/>
              <a:t>A </a:t>
            </a:r>
            <a:r>
              <a:rPr lang="en-US" b="1" dirty="0" smtClean="0"/>
              <a:t>stockbroker</a:t>
            </a:r>
            <a:r>
              <a:rPr lang="en-US" dirty="0" smtClean="0"/>
              <a:t> acts as your agent for all transactions</a:t>
            </a:r>
            <a:endParaRPr lang="en-US" sz="3600" dirty="0" smtClean="0"/>
          </a:p>
          <a:p>
            <a:pPr lvl="1"/>
            <a:r>
              <a:rPr lang="en-US" dirty="0" smtClean="0"/>
              <a:t>Trading is done by computer through a series of networks linking member brokerage firms to TSX computers</a:t>
            </a:r>
            <a:endParaRPr lang="en-US" sz="3600" dirty="0" smtClean="0"/>
          </a:p>
          <a:p>
            <a:pPr lvl="1"/>
            <a:r>
              <a:rPr lang="en-US" dirty="0" smtClean="0"/>
              <a:t>Member brokers of the TSX must pay an annual fee for their trading privileges, which buys them a seat on the exchange</a:t>
            </a:r>
            <a:endParaRPr lang="en-US" sz="3600" dirty="0" smtClean="0"/>
          </a:p>
          <a:p>
            <a:pPr lvl="1"/>
            <a:r>
              <a:rPr lang="en-US" dirty="0" smtClean="0"/>
              <a:t>In turn, brokers charge their clients a commission based on the dollar value of all transactions completed on their behalf</a:t>
            </a:r>
            <a:endParaRPr lang="en-US" sz="3600" dirty="0" smtClean="0"/>
          </a:p>
          <a:p>
            <a:pPr lvl="0"/>
            <a:r>
              <a:rPr lang="en-US" dirty="0" smtClean="0"/>
              <a:t>Direct computer links to the TSX allow online brokerage firms to execute trade orders quickly and, sometimes, at discounted rates</a:t>
            </a:r>
            <a:endParaRPr lang="en-US" sz="3600" dirty="0" smtClean="0"/>
          </a:p>
          <a:p>
            <a:pPr lvl="1"/>
            <a:r>
              <a:rPr lang="en-US" dirty="0" smtClean="0"/>
              <a:t>As online trading technology continues to advance and as trading rules become more relaxed, major investors may eventually be able to bypass stock exchanges altogether </a:t>
            </a:r>
            <a:endParaRPr lang="en-US" dirty="0"/>
          </a:p>
        </p:txBody>
      </p:sp>
      <p:sp>
        <p:nvSpPr>
          <p:cNvPr id="2" name="Title 1"/>
          <p:cNvSpPr>
            <a:spLocks noGrp="1"/>
          </p:cNvSpPr>
          <p:nvPr>
            <p:ph type="title"/>
          </p:nvPr>
        </p:nvSpPr>
        <p:spPr/>
        <p:txBody>
          <a:bodyPr>
            <a:normAutofit fontScale="90000"/>
          </a:bodyPr>
          <a:lstStyle/>
          <a:p>
            <a:r>
              <a:rPr lang="en-US" dirty="0" smtClean="0"/>
              <a:t>Securities Markets </a:t>
            </a:r>
            <a:r>
              <a:rPr lang="en-US" smtClean="0"/>
              <a:t>and Trading</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lvl="0"/>
            <a:r>
              <a:rPr lang="en-US" dirty="0" smtClean="0"/>
              <a:t>Small businesses are limited in the size and scope of their operations</a:t>
            </a:r>
            <a:endParaRPr lang="en-US" sz="3600" dirty="0" smtClean="0"/>
          </a:p>
          <a:p>
            <a:pPr lvl="0"/>
            <a:r>
              <a:rPr lang="en-US" dirty="0" smtClean="0"/>
              <a:t>They face intense competition from numerous other small firms</a:t>
            </a:r>
            <a:endParaRPr lang="en-US" sz="3600" dirty="0" smtClean="0"/>
          </a:p>
          <a:p>
            <a:pPr lvl="1"/>
            <a:r>
              <a:rPr lang="en-US" dirty="0" smtClean="0"/>
              <a:t>This level of competition keeps small businesses operating efficiently</a:t>
            </a:r>
            <a:endParaRPr lang="en-US" sz="3600" dirty="0" smtClean="0"/>
          </a:p>
          <a:p>
            <a:pPr lvl="0"/>
            <a:r>
              <a:rPr lang="en-US" dirty="0" smtClean="0"/>
              <a:t>Many small businesses maintain their competitive advantage by limiting their operations to one specialized field or process</a:t>
            </a:r>
            <a:endParaRPr lang="en-US" sz="3600" dirty="0" smtClean="0"/>
          </a:p>
          <a:p>
            <a:pPr lvl="0"/>
            <a:r>
              <a:rPr lang="en-US" dirty="0" smtClean="0"/>
              <a:t>Since they are small and focused on one area of specialization, these firms are usually very sensitive to changes in the niche marketplace</a:t>
            </a:r>
            <a:endParaRPr lang="en-US" sz="3600" dirty="0" smtClean="0"/>
          </a:p>
          <a:p>
            <a:endParaRPr lang="en-US" dirty="0"/>
          </a:p>
        </p:txBody>
      </p:sp>
      <p:sp>
        <p:nvSpPr>
          <p:cNvPr id="2" name="Title 1"/>
          <p:cNvSpPr>
            <a:spLocks noGrp="1"/>
          </p:cNvSpPr>
          <p:nvPr>
            <p:ph type="title"/>
          </p:nvPr>
        </p:nvSpPr>
        <p:spPr/>
        <p:txBody>
          <a:bodyPr/>
          <a:lstStyle/>
          <a:p>
            <a:r>
              <a:rPr lang="en-US" dirty="0" smtClean="0"/>
              <a:t>Small Businesses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US" dirty="0" smtClean="0"/>
              <a:t>The price of a company’s stock may fluctuate greatly in response to change in the </a:t>
            </a:r>
            <a:r>
              <a:rPr lang="en-US" i="1" dirty="0" smtClean="0"/>
              <a:t>supply</a:t>
            </a:r>
            <a:r>
              <a:rPr lang="en-US" dirty="0" smtClean="0"/>
              <a:t> (the amount of shares offered for sale) and the </a:t>
            </a:r>
            <a:r>
              <a:rPr lang="en-US" i="1" dirty="0" smtClean="0"/>
              <a:t>demand</a:t>
            </a:r>
            <a:r>
              <a:rPr lang="en-US" dirty="0" smtClean="0"/>
              <a:t> (the number of shares being sought for purchase)</a:t>
            </a:r>
            <a:endParaRPr lang="en-US" sz="3600" dirty="0" smtClean="0"/>
          </a:p>
          <a:p>
            <a:pPr lvl="0"/>
            <a:r>
              <a:rPr lang="en-US" dirty="0" smtClean="0"/>
              <a:t>Factors influencing the demand for shares include:</a:t>
            </a:r>
            <a:endParaRPr lang="en-US" sz="3600" dirty="0" smtClean="0"/>
          </a:p>
          <a:p>
            <a:pPr lvl="1"/>
            <a:r>
              <a:rPr lang="en-US" dirty="0" smtClean="0"/>
              <a:t>Current profits and dividend shares of the corporation</a:t>
            </a:r>
            <a:endParaRPr lang="en-US" sz="3600" dirty="0" smtClean="0"/>
          </a:p>
          <a:p>
            <a:pPr lvl="1"/>
            <a:r>
              <a:rPr lang="en-US" dirty="0" smtClean="0"/>
              <a:t>Degree of confidence in the corporate management team</a:t>
            </a:r>
            <a:endParaRPr lang="en-US" sz="3600" dirty="0" smtClean="0"/>
          </a:p>
          <a:p>
            <a:pPr lvl="1"/>
            <a:r>
              <a:rPr lang="en-US" dirty="0" smtClean="0"/>
              <a:t>Trends in the industry to which the firm belongs</a:t>
            </a:r>
            <a:endParaRPr lang="en-US" sz="3600" dirty="0" smtClean="0"/>
          </a:p>
          <a:p>
            <a:pPr lvl="1"/>
            <a:r>
              <a:rPr lang="en-US" dirty="0" smtClean="0"/>
              <a:t>General economic climate and outlook</a:t>
            </a:r>
            <a:endParaRPr lang="en-US" sz="3600" dirty="0" smtClean="0"/>
          </a:p>
          <a:p>
            <a:pPr lvl="0"/>
            <a:r>
              <a:rPr lang="en-US" dirty="0" smtClean="0"/>
              <a:t>The rule that David Ricardo discovered 200 years ago still applies:</a:t>
            </a:r>
            <a:endParaRPr lang="en-US" sz="3600" dirty="0" smtClean="0"/>
          </a:p>
          <a:p>
            <a:pPr lvl="1"/>
            <a:r>
              <a:rPr lang="en-US" dirty="0" smtClean="0"/>
              <a:t>Investors react to bad news by undervaluing certain stocks and to good news by overvaluing them</a:t>
            </a:r>
            <a:endParaRPr lang="en-US" sz="3600" dirty="0" smtClean="0"/>
          </a:p>
        </p:txBody>
      </p:sp>
      <p:sp>
        <p:nvSpPr>
          <p:cNvPr id="2" name="Title 1"/>
          <p:cNvSpPr>
            <a:spLocks noGrp="1"/>
          </p:cNvSpPr>
          <p:nvPr>
            <p:ph type="title"/>
          </p:nvPr>
        </p:nvSpPr>
        <p:spPr/>
        <p:txBody>
          <a:bodyPr>
            <a:normAutofit fontScale="90000"/>
          </a:bodyPr>
          <a:lstStyle/>
          <a:p>
            <a:r>
              <a:rPr lang="en-US" dirty="0" smtClean="0"/>
              <a:t>Securities Markets </a:t>
            </a:r>
            <a:r>
              <a:rPr lang="en-US" smtClean="0"/>
              <a:t>and Trading</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4114140" cy="3931920"/>
          </a:xfrm>
        </p:spPr>
        <p:txBody>
          <a:bodyPr>
            <a:normAutofit fontScale="92500" lnSpcReduction="20000"/>
          </a:bodyPr>
          <a:lstStyle/>
          <a:p>
            <a:pPr lvl="0"/>
            <a:r>
              <a:rPr lang="en-US" b="1" dirty="0" smtClean="0"/>
              <a:t>Mutual funds</a:t>
            </a:r>
            <a:r>
              <a:rPr lang="en-US" dirty="0" smtClean="0"/>
              <a:t> were developed for people who prefer a more passive investment</a:t>
            </a:r>
            <a:endParaRPr lang="en-US" sz="3600" dirty="0" smtClean="0"/>
          </a:p>
          <a:p>
            <a:pPr lvl="1"/>
            <a:r>
              <a:rPr lang="en-US" dirty="0" smtClean="0"/>
              <a:t>They want to own stocks but prefer not to be bothered with the details of buying and selling</a:t>
            </a:r>
            <a:endParaRPr lang="en-US" sz="3600" dirty="0" smtClean="0"/>
          </a:p>
          <a:p>
            <a:pPr lvl="1"/>
            <a:r>
              <a:rPr lang="en-US" dirty="0" smtClean="0"/>
              <a:t>For a fee, expert fund mangers lump together the investment dollars of many clients, amass a diversified portfolio of investments, and then mange the fund on behalf of their clients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Securities Markets </a:t>
            </a:r>
            <a:r>
              <a:rPr lang="en-US" smtClean="0"/>
              <a:t>and Trading</a:t>
            </a:r>
            <a:endParaRPr lang="en-US"/>
          </a:p>
        </p:txBody>
      </p:sp>
      <p:pic>
        <p:nvPicPr>
          <p:cNvPr id="4" name="Picture 3"/>
          <p:cNvPicPr>
            <a:picLocks noChangeAspect="1"/>
          </p:cNvPicPr>
          <p:nvPr/>
        </p:nvPicPr>
        <p:blipFill>
          <a:blip r:embed="rId2" cstate="print"/>
          <a:stretch>
            <a:fillRect/>
          </a:stretch>
        </p:blipFill>
        <p:spPr>
          <a:xfrm>
            <a:off x="5320333" y="2133601"/>
            <a:ext cx="3124672" cy="36829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A commodity market is a place or an institution through which commodities are traded in bulk</a:t>
            </a:r>
            <a:endParaRPr lang="en-US" sz="3600" dirty="0" smtClean="0"/>
          </a:p>
          <a:p>
            <a:pPr lvl="1"/>
            <a:r>
              <a:rPr lang="en-US" dirty="0" smtClean="0"/>
              <a:t>A </a:t>
            </a:r>
            <a:r>
              <a:rPr lang="en-US" b="1" dirty="0" smtClean="0"/>
              <a:t>commodity</a:t>
            </a:r>
            <a:r>
              <a:rPr lang="en-US" dirty="0" smtClean="0"/>
              <a:t> is a standardized raw or semi-processed good resulting from primary industrial activity</a:t>
            </a:r>
            <a:endParaRPr lang="en-US" sz="3600" dirty="0" smtClean="0"/>
          </a:p>
          <a:p>
            <a:endParaRPr lang="en-US" dirty="0"/>
          </a:p>
        </p:txBody>
      </p:sp>
      <p:sp>
        <p:nvSpPr>
          <p:cNvPr id="2" name="Title 1"/>
          <p:cNvSpPr>
            <a:spLocks noGrp="1"/>
          </p:cNvSpPr>
          <p:nvPr>
            <p:ph type="title"/>
          </p:nvPr>
        </p:nvSpPr>
        <p:spPr/>
        <p:txBody>
          <a:bodyPr/>
          <a:lstStyle/>
          <a:p>
            <a:r>
              <a:rPr lang="en-US" dirty="0" smtClean="0"/>
              <a:t>Commodities Markets</a:t>
            </a:r>
            <a:endParaRPr lang="en-US" dirty="0"/>
          </a:p>
        </p:txBody>
      </p:sp>
      <p:pic>
        <p:nvPicPr>
          <p:cNvPr id="4" name="Picture 3"/>
          <p:cNvPicPr>
            <a:picLocks noChangeAspect="1"/>
          </p:cNvPicPr>
          <p:nvPr/>
        </p:nvPicPr>
        <p:blipFill>
          <a:blip r:embed="rId2" cstate="print"/>
          <a:stretch>
            <a:fillRect/>
          </a:stretch>
        </p:blipFill>
        <p:spPr>
          <a:xfrm>
            <a:off x="1707273" y="3923741"/>
            <a:ext cx="5651660" cy="23012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lvl="0"/>
            <a:r>
              <a:rPr lang="en-US" dirty="0" smtClean="0"/>
              <a:t>Non-standardized commodities (such as fish and fresh vegetables) which require physical inspection prior to trading, are often still traded in markets</a:t>
            </a:r>
            <a:endParaRPr lang="en-US" sz="3600" dirty="0" smtClean="0"/>
          </a:p>
          <a:p>
            <a:pPr lvl="1"/>
            <a:r>
              <a:rPr lang="en-US" dirty="0" smtClean="0"/>
              <a:t>Ex: The Ontario Food Terminal in Toronto, where farmers bring their produce to sell to merchants, restaurateurs, and retailers</a:t>
            </a:r>
            <a:endParaRPr lang="en-US" sz="3600" dirty="0" smtClean="0"/>
          </a:p>
          <a:p>
            <a:pPr lvl="0"/>
            <a:r>
              <a:rPr lang="en-US" dirty="0" smtClean="0"/>
              <a:t>For standardized commodities (such as gold, heating oil, gasoline, corn, and wheat), the physical marketplace is being replaced by a network of telephone and computer links designed to facilitate instant trading</a:t>
            </a:r>
            <a:endParaRPr lang="en-US" sz="3600" dirty="0" smtClean="0"/>
          </a:p>
          <a:p>
            <a:endParaRPr lang="en-US" dirty="0"/>
          </a:p>
        </p:txBody>
      </p:sp>
      <p:sp>
        <p:nvSpPr>
          <p:cNvPr id="2" name="Title 1"/>
          <p:cNvSpPr>
            <a:spLocks noGrp="1"/>
          </p:cNvSpPr>
          <p:nvPr>
            <p:ph type="title"/>
          </p:nvPr>
        </p:nvSpPr>
        <p:spPr/>
        <p:txBody>
          <a:bodyPr/>
          <a:lstStyle/>
          <a:p>
            <a:r>
              <a:rPr lang="en-US" dirty="0" smtClean="0"/>
              <a:t>Commodities Markets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0"/>
            <a:r>
              <a:rPr lang="en-US" dirty="0" smtClean="0"/>
              <a:t>Commodities markets include:</a:t>
            </a:r>
            <a:endParaRPr lang="en-US" sz="3600" dirty="0" smtClean="0"/>
          </a:p>
          <a:p>
            <a:pPr lvl="0"/>
            <a:r>
              <a:rPr lang="en-US" b="1" dirty="0" smtClean="0"/>
              <a:t>Spot markets</a:t>
            </a:r>
            <a:r>
              <a:rPr lang="en-US" dirty="0" smtClean="0"/>
              <a:t> where goods are traded for immediate delivery</a:t>
            </a:r>
            <a:endParaRPr lang="en-US" sz="3600" dirty="0" smtClean="0"/>
          </a:p>
          <a:p>
            <a:pPr lvl="1"/>
            <a:r>
              <a:rPr lang="en-US" dirty="0" smtClean="0"/>
              <a:t>Ex: The Ontario Food Terminal</a:t>
            </a:r>
            <a:endParaRPr lang="en-US" sz="3600" dirty="0" smtClean="0"/>
          </a:p>
          <a:p>
            <a:pPr lvl="0"/>
            <a:r>
              <a:rPr lang="en-US" b="1" dirty="0" smtClean="0"/>
              <a:t>Futures markets</a:t>
            </a:r>
            <a:r>
              <a:rPr lang="en-US" dirty="0" smtClean="0"/>
              <a:t> where prices are agreed to in advance, for delivery at various dates in the future</a:t>
            </a:r>
            <a:endParaRPr lang="en-US" sz="3600" dirty="0" smtClean="0"/>
          </a:p>
          <a:p>
            <a:pPr lvl="1"/>
            <a:r>
              <a:rPr lang="en-US" dirty="0" smtClean="0"/>
              <a:t>Speculators invest in crops that are yet to be harvested or minerals that are yet to be mined</a:t>
            </a:r>
            <a:endParaRPr lang="en-US" sz="3600" dirty="0" smtClean="0"/>
          </a:p>
          <a:p>
            <a:pPr lvl="1"/>
            <a:r>
              <a:rPr lang="en-US" dirty="0" smtClean="0"/>
              <a:t>If the market price of the commodity changes, the speculators that predicted correctly will realize a profit</a:t>
            </a:r>
            <a:endParaRPr lang="en-US" sz="3600" dirty="0" smtClean="0"/>
          </a:p>
          <a:p>
            <a:pPr lvl="1"/>
            <a:r>
              <a:rPr lang="en-US" dirty="0" smtClean="0"/>
              <a:t>In order to facilitate transactions, futures are generally traded through a stock exchange </a:t>
            </a:r>
            <a:endParaRPr lang="en-US" dirty="0"/>
          </a:p>
        </p:txBody>
      </p:sp>
      <p:sp>
        <p:nvSpPr>
          <p:cNvPr id="2" name="Title 1"/>
          <p:cNvSpPr>
            <a:spLocks noGrp="1"/>
          </p:cNvSpPr>
          <p:nvPr>
            <p:ph type="title"/>
          </p:nvPr>
        </p:nvSpPr>
        <p:spPr/>
        <p:txBody>
          <a:bodyPr/>
          <a:lstStyle/>
          <a:p>
            <a:r>
              <a:rPr lang="en-US" smtClean="0"/>
              <a:t>Commodities Markets</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US" dirty="0" smtClean="0"/>
              <a:t>Most investors in commodity futures do not intend to receive delivery of the actual product</a:t>
            </a:r>
            <a:endParaRPr lang="en-US" sz="3600" dirty="0" smtClean="0"/>
          </a:p>
          <a:p>
            <a:r>
              <a:rPr lang="en-US" dirty="0" smtClean="0"/>
              <a:t>Future markets deal in the trading of futures contracts, or</a:t>
            </a:r>
            <a:r>
              <a:rPr lang="en-US" i="1" dirty="0" smtClean="0"/>
              <a:t> options</a:t>
            </a:r>
            <a:endParaRPr lang="en-US" sz="3800" dirty="0" smtClean="0"/>
          </a:p>
          <a:p>
            <a:pPr lvl="1"/>
            <a:r>
              <a:rPr lang="en-US" dirty="0" smtClean="0"/>
              <a:t>These contracts commit both parties to buy and sell commodities at a fixed price and on a set date</a:t>
            </a:r>
            <a:endParaRPr lang="en-US" sz="3600" dirty="0" smtClean="0"/>
          </a:p>
          <a:p>
            <a:r>
              <a:rPr lang="en-US" sz="2600" dirty="0" smtClean="0"/>
              <a:t>A </a:t>
            </a:r>
            <a:r>
              <a:rPr lang="en-US" sz="2600" i="1" dirty="0" smtClean="0"/>
              <a:t>call option</a:t>
            </a:r>
            <a:r>
              <a:rPr lang="en-US" sz="2600" dirty="0" smtClean="0"/>
              <a:t> is a contract giving the holder the right but no the obligation to buy a commodity at a pre-arranged date and price</a:t>
            </a:r>
            <a:endParaRPr lang="en-US" sz="3800" dirty="0" smtClean="0"/>
          </a:p>
          <a:p>
            <a:r>
              <a:rPr lang="en-US" sz="2600" dirty="0" smtClean="0"/>
              <a:t>A </a:t>
            </a:r>
            <a:r>
              <a:rPr lang="en-US" sz="2600" i="1" dirty="0" smtClean="0"/>
              <a:t>put option</a:t>
            </a:r>
            <a:r>
              <a:rPr lang="en-US" sz="2600" dirty="0" smtClean="0"/>
              <a:t> is a contract giving the right but no the obligation to sell a commodity at a pre-arranged date and price</a:t>
            </a:r>
            <a:endParaRPr lang="en-US" sz="3800" dirty="0" smtClean="0"/>
          </a:p>
          <a:p>
            <a:r>
              <a:rPr lang="en-US" sz="2600" dirty="0" smtClean="0"/>
              <a:t>Options are usually purchased for large quantities of commodity</a:t>
            </a:r>
            <a:endParaRPr lang="en-US" sz="3800" dirty="0" smtClean="0"/>
          </a:p>
          <a:p>
            <a:endParaRPr lang="en-US" dirty="0"/>
          </a:p>
        </p:txBody>
      </p:sp>
      <p:sp>
        <p:nvSpPr>
          <p:cNvPr id="2" name="Title 1"/>
          <p:cNvSpPr>
            <a:spLocks noGrp="1"/>
          </p:cNvSpPr>
          <p:nvPr>
            <p:ph type="title"/>
          </p:nvPr>
        </p:nvSpPr>
        <p:spPr/>
        <p:txBody>
          <a:bodyPr/>
          <a:lstStyle/>
          <a:p>
            <a:r>
              <a:rPr lang="en-US" smtClean="0"/>
              <a:t>Commodities Markets</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As a form of security deposit, both parties pay a set percentage of the market value of the contract to commodities market</a:t>
            </a:r>
            <a:endParaRPr lang="en-US" sz="3600" dirty="0" smtClean="0"/>
          </a:p>
          <a:p>
            <a:pPr lvl="1"/>
            <a:r>
              <a:rPr lang="en-US" dirty="0" smtClean="0"/>
              <a:t>The difference between the contract price and the market price, on the day the contract matures, is paid by one party to the futures market</a:t>
            </a:r>
            <a:endParaRPr lang="en-US" sz="3600" dirty="0" smtClean="0"/>
          </a:p>
          <a:p>
            <a:pPr lvl="1"/>
            <a:r>
              <a:rPr lang="en-US" dirty="0" smtClean="0"/>
              <a:t>The futures market will then transfer this amount into the account of the other party in order to satisfy the contract</a:t>
            </a:r>
            <a:endParaRPr lang="en-US" sz="3600" dirty="0" smtClean="0"/>
          </a:p>
          <a:p>
            <a:endParaRPr lang="en-US" dirty="0"/>
          </a:p>
        </p:txBody>
      </p:sp>
      <p:sp>
        <p:nvSpPr>
          <p:cNvPr id="2" name="Title 1"/>
          <p:cNvSpPr>
            <a:spLocks noGrp="1"/>
          </p:cNvSpPr>
          <p:nvPr>
            <p:ph type="title"/>
          </p:nvPr>
        </p:nvSpPr>
        <p:spPr/>
        <p:txBody>
          <a:bodyPr/>
          <a:lstStyle/>
          <a:p>
            <a:r>
              <a:rPr lang="en-US" smtClean="0"/>
              <a:t>Commodities Markets</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Future markets are highly speculative and full of risk</a:t>
            </a:r>
            <a:endParaRPr lang="en-US" sz="3600" dirty="0" smtClean="0"/>
          </a:p>
          <a:p>
            <a:pPr lvl="1"/>
            <a:r>
              <a:rPr lang="en-US" dirty="0" smtClean="0"/>
              <a:t>For example, if you are confident that oil-producing nations are about to cut production in order to improve the market price for crude oil, and if you are confident that the following winter will be cold, you may decide to buy heating oil futures at today’s market prices, with the hope of realizing a profit from increases in market price</a:t>
            </a:r>
            <a:endParaRPr lang="en-US" sz="3600" dirty="0" smtClean="0"/>
          </a:p>
          <a:p>
            <a:r>
              <a:rPr lang="en-US" dirty="0" smtClean="0"/>
              <a:t>As a general rule, if the market price is above the contract price, the futures buyer profits and the futures seller loses money</a:t>
            </a:r>
            <a:endParaRPr lang="en-US" sz="3800" dirty="0" smtClean="0"/>
          </a:p>
          <a:p>
            <a:r>
              <a:rPr lang="en-US" dirty="0" smtClean="0"/>
              <a:t>If the market price is below the contract price, the seller profits and the buyer loses</a:t>
            </a:r>
            <a:endParaRPr lang="en-US" sz="3800" dirty="0" smtClean="0"/>
          </a:p>
        </p:txBody>
      </p:sp>
      <p:sp>
        <p:nvSpPr>
          <p:cNvPr id="2" name="Title 1"/>
          <p:cNvSpPr>
            <a:spLocks noGrp="1"/>
          </p:cNvSpPr>
          <p:nvPr>
            <p:ph type="title"/>
          </p:nvPr>
        </p:nvSpPr>
        <p:spPr/>
        <p:txBody>
          <a:bodyPr/>
          <a:lstStyle/>
          <a:p>
            <a:r>
              <a:rPr lang="en-US" smtClean="0"/>
              <a:t>Commodities Markets</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0"/>
            <a:r>
              <a:rPr lang="en-US" dirty="0" smtClean="0"/>
              <a:t>The </a:t>
            </a:r>
            <a:r>
              <a:rPr lang="en-US" b="1" dirty="0" smtClean="0"/>
              <a:t>Dow Jones Industrial Average</a:t>
            </a:r>
            <a:r>
              <a:rPr lang="en-US" dirty="0" smtClean="0"/>
              <a:t> (The Dow) is the most widely quoted indicator of general stock market trends in the US</a:t>
            </a:r>
            <a:endParaRPr lang="en-US" sz="3600" dirty="0" smtClean="0"/>
          </a:p>
          <a:p>
            <a:pPr lvl="1"/>
            <a:r>
              <a:rPr lang="en-US" dirty="0" smtClean="0"/>
              <a:t>It is calculated daily, based on the closing prices of 30 </a:t>
            </a:r>
            <a:r>
              <a:rPr lang="en-US" b="1" dirty="0" smtClean="0"/>
              <a:t>blue-chip</a:t>
            </a:r>
            <a:r>
              <a:rPr lang="en-US" dirty="0" smtClean="0"/>
              <a:t> (or safe and stable) US corporations traded on the New York stock exchange</a:t>
            </a:r>
            <a:endParaRPr lang="en-US" sz="3600" dirty="0" smtClean="0"/>
          </a:p>
          <a:p>
            <a:pPr lvl="1"/>
            <a:r>
              <a:rPr lang="en-US" dirty="0" smtClean="0"/>
              <a:t>These companies are carefully chosen to represent all key sectors of the US economy</a:t>
            </a:r>
            <a:endParaRPr lang="en-US" sz="3600" dirty="0" smtClean="0"/>
          </a:p>
          <a:p>
            <a:pPr lvl="0"/>
            <a:r>
              <a:rPr lang="en-US" dirty="0" smtClean="0"/>
              <a:t>The Dow is considered a mirror of the stock market as a whole</a:t>
            </a:r>
            <a:endParaRPr lang="en-US" sz="3600" dirty="0" smtClean="0"/>
          </a:p>
          <a:p>
            <a:pPr lvl="1"/>
            <a:r>
              <a:rPr lang="en-US" dirty="0" smtClean="0"/>
              <a:t>If it goes up 5%, it is projected that the entire New York Exchange is up, on average, by the same amount</a:t>
            </a:r>
            <a:endParaRPr lang="en-US" sz="3600" dirty="0" smtClean="0"/>
          </a:p>
          <a:p>
            <a:pPr lvl="0"/>
            <a:r>
              <a:rPr lang="en-US" dirty="0" smtClean="0"/>
              <a:t>The Dow can be used over a period of time to track patterns in stock price changes on the New York Exchange</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Understanding Stock Market Indicators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lvl="0"/>
            <a:r>
              <a:rPr lang="en-US" dirty="0" smtClean="0"/>
              <a:t>From 1977-2002, Canada’s leading market indicator was the TSE 300 Composite Index</a:t>
            </a:r>
            <a:endParaRPr lang="en-US" sz="3600" dirty="0" smtClean="0"/>
          </a:p>
          <a:p>
            <a:pPr lvl="1"/>
            <a:r>
              <a:rPr lang="en-US" dirty="0" smtClean="0"/>
              <a:t>This indicator was based on 300 stocks divided into 14 groups representing the Canadian economy</a:t>
            </a:r>
            <a:endParaRPr lang="en-US" sz="3600" dirty="0" smtClean="0"/>
          </a:p>
          <a:p>
            <a:pPr lvl="1"/>
            <a:r>
              <a:rPr lang="en-US" dirty="0" smtClean="0"/>
              <a:t>Companies were each given a weighting in the index, roughly based on their number of shares</a:t>
            </a:r>
            <a:endParaRPr lang="en-US" sz="3600" dirty="0" smtClean="0"/>
          </a:p>
          <a:p>
            <a:pPr lvl="1"/>
            <a:r>
              <a:rPr lang="en-US" dirty="0" smtClean="0"/>
              <a:t>In this way, stock price changes for smaller companies had less impact on the composite index</a:t>
            </a:r>
            <a:endParaRPr lang="en-US" sz="3600" dirty="0" smtClean="0"/>
          </a:p>
          <a:p>
            <a:pPr lvl="0"/>
            <a:r>
              <a:rPr lang="en-US" dirty="0" smtClean="0"/>
              <a:t>Changes un the TSE 300 were believed to mirror what was happening in the entire Toronto Stock Exchange</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smtClean="0"/>
              <a:t>Understanding </a:t>
            </a:r>
            <a:r>
              <a:rPr lang="en-US" dirty="0" smtClean="0"/>
              <a:t>Stock Market Indicators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lvl="0"/>
            <a:r>
              <a:rPr lang="en-US" dirty="0" smtClean="0"/>
              <a:t>The most successful small firms are those that:</a:t>
            </a:r>
            <a:endParaRPr lang="en-US" sz="3600" dirty="0" smtClean="0"/>
          </a:p>
          <a:p>
            <a:pPr lvl="1"/>
            <a:r>
              <a:rPr lang="en-US" dirty="0" smtClean="0"/>
              <a:t>Best anticipate market conditions</a:t>
            </a:r>
            <a:endParaRPr lang="en-US" sz="3600" dirty="0" smtClean="0"/>
          </a:p>
          <a:p>
            <a:pPr lvl="1"/>
            <a:r>
              <a:rPr lang="en-US" dirty="0" smtClean="0"/>
              <a:t>Best respond to market changes</a:t>
            </a:r>
            <a:endParaRPr lang="en-US" sz="3600" dirty="0" smtClean="0"/>
          </a:p>
          <a:p>
            <a:pPr lvl="0"/>
            <a:r>
              <a:rPr lang="en-US" dirty="0" smtClean="0"/>
              <a:t>Successful small businesses tend to be aggressively innovative and tend to maximize profits at the expense of weaker competitors</a:t>
            </a:r>
            <a:endParaRPr lang="en-US" sz="3600" dirty="0" smtClean="0"/>
          </a:p>
          <a:p>
            <a:pPr lvl="0"/>
            <a:r>
              <a:rPr lang="en-US" dirty="0" smtClean="0"/>
              <a:t>Over time, the most productive and effectively managed businesses force their weaker rivals out of business or buy them out</a:t>
            </a:r>
            <a:endParaRPr lang="en-US" sz="3600" dirty="0" smtClean="0"/>
          </a:p>
          <a:p>
            <a:pPr lvl="1"/>
            <a:r>
              <a:rPr lang="en-US" dirty="0" smtClean="0"/>
              <a:t>In the process, these successful small firms grow larger</a:t>
            </a:r>
            <a:endParaRPr lang="en-US" sz="3600" dirty="0" smtClean="0"/>
          </a:p>
          <a:p>
            <a:endParaRPr lang="en-US" dirty="0"/>
          </a:p>
        </p:txBody>
      </p:sp>
      <p:sp>
        <p:nvSpPr>
          <p:cNvPr id="2" name="Title 1"/>
          <p:cNvSpPr>
            <a:spLocks noGrp="1"/>
          </p:cNvSpPr>
          <p:nvPr>
            <p:ph type="title"/>
          </p:nvPr>
        </p:nvSpPr>
        <p:spPr/>
        <p:txBody>
          <a:bodyPr/>
          <a:lstStyle/>
          <a:p>
            <a:r>
              <a:rPr lang="en-US" dirty="0" smtClean="0"/>
              <a:t>Small Businesses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In May 2002, the TSE 300 was replaced by the </a:t>
            </a:r>
            <a:r>
              <a:rPr lang="en-US" b="1" dirty="0" smtClean="0"/>
              <a:t>S&amp;P/TSX Composite Index</a:t>
            </a:r>
            <a:endParaRPr lang="en-US" sz="3600" dirty="0" smtClean="0"/>
          </a:p>
          <a:p>
            <a:pPr lvl="1"/>
            <a:r>
              <a:rPr lang="en-US" dirty="0" smtClean="0"/>
              <a:t>Instead of being based on a set number of companies, this new index uses two main criteria for inclusions:</a:t>
            </a:r>
            <a:endParaRPr lang="en-US" sz="3600" dirty="0" smtClean="0"/>
          </a:p>
          <a:p>
            <a:pPr lvl="2"/>
            <a:r>
              <a:rPr lang="en-US" dirty="0" smtClean="0"/>
              <a:t>Company size</a:t>
            </a:r>
            <a:endParaRPr lang="en-US" sz="3200" dirty="0" smtClean="0"/>
          </a:p>
          <a:p>
            <a:pPr lvl="2"/>
            <a:r>
              <a:rPr lang="en-US" dirty="0" smtClean="0"/>
              <a:t>Trading activity on the TSX</a:t>
            </a:r>
            <a:endParaRPr lang="en-US" sz="3200" dirty="0" smtClean="0"/>
          </a:p>
          <a:p>
            <a:pPr lvl="1"/>
            <a:r>
              <a:rPr lang="en-US" dirty="0" smtClean="0"/>
              <a:t>The index incorporates the Standard &amp; Poor’s Global Industry Classification Standard, giving investors an accurate comparison of the performance of Canadian indices with those around the world</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smtClean="0"/>
              <a:t>Understanding </a:t>
            </a:r>
            <a:r>
              <a:rPr lang="en-US" dirty="0" smtClean="0"/>
              <a:t>Stock Market Indicators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The </a:t>
            </a:r>
            <a:r>
              <a:rPr lang="en-US" b="1" dirty="0" err="1" smtClean="0"/>
              <a:t>Nasdaq</a:t>
            </a:r>
            <a:r>
              <a:rPr lang="en-US" b="1" dirty="0" smtClean="0"/>
              <a:t> Composite Index</a:t>
            </a:r>
            <a:r>
              <a:rPr lang="en-US" dirty="0" smtClean="0"/>
              <a:t> jumped from 1000 in 1995 to 3000 in 2000 before closing out the year at 2400 because the technology sector had experienced a sharp year-end decline</a:t>
            </a:r>
            <a:endParaRPr lang="en-US" sz="3600" dirty="0" smtClean="0"/>
          </a:p>
          <a:p>
            <a:pPr lvl="1"/>
            <a:r>
              <a:rPr lang="en-US" dirty="0" smtClean="0"/>
              <a:t>This decline was fueled by a decrease in sales and in investor confidence at the US economy started to slow down</a:t>
            </a:r>
            <a:endParaRPr lang="en-US" sz="3600" dirty="0" smtClean="0"/>
          </a:p>
          <a:p>
            <a:pPr lvl="0"/>
            <a:r>
              <a:rPr lang="en-US" dirty="0" smtClean="0"/>
              <a:t>These conditions created a </a:t>
            </a:r>
            <a:r>
              <a:rPr lang="en-US" b="1" dirty="0" smtClean="0"/>
              <a:t>bear market</a:t>
            </a:r>
            <a:r>
              <a:rPr lang="en-US" dirty="0" smtClean="0"/>
              <a:t> – a stock market under the influence of traders who expect prices to fall</a:t>
            </a:r>
            <a:endParaRPr lang="en-US" sz="3600" dirty="0" smtClean="0"/>
          </a:p>
          <a:p>
            <a:pPr lvl="1"/>
            <a:r>
              <a:rPr lang="en-US" dirty="0" smtClean="0"/>
              <a:t>Traders may attempt to sell off stock, hoping to buy it back after the price has fallen</a:t>
            </a:r>
            <a:endParaRPr lang="en-US" sz="3600" dirty="0" smtClean="0"/>
          </a:p>
          <a:p>
            <a:pPr lvl="1"/>
            <a:r>
              <a:rPr lang="en-US" dirty="0" smtClean="0"/>
              <a:t>When a large number of investors are like-minded, the actions of the traders, known as “bears”, tend to be self-fulfilling</a:t>
            </a:r>
            <a:endParaRPr lang="en-US" sz="3600" dirty="0" smtClean="0"/>
          </a:p>
        </p:txBody>
      </p:sp>
      <p:sp>
        <p:nvSpPr>
          <p:cNvPr id="2" name="Title 1"/>
          <p:cNvSpPr>
            <a:spLocks noGrp="1"/>
          </p:cNvSpPr>
          <p:nvPr>
            <p:ph type="title"/>
          </p:nvPr>
        </p:nvSpPr>
        <p:spPr/>
        <p:txBody>
          <a:bodyPr>
            <a:normAutofit fontScale="90000"/>
          </a:bodyPr>
          <a:lstStyle/>
          <a:p>
            <a:r>
              <a:rPr lang="en-US" smtClean="0"/>
              <a:t>Understanding </a:t>
            </a:r>
            <a:r>
              <a:rPr lang="en-US" dirty="0" smtClean="0"/>
              <a:t>Stock Market Indicators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Traders who expect stock prices to rise are called “bulls”</a:t>
            </a:r>
            <a:endParaRPr lang="en-US" sz="3600" dirty="0" smtClean="0"/>
          </a:p>
          <a:p>
            <a:pPr lvl="1"/>
            <a:r>
              <a:rPr lang="en-US" dirty="0" smtClean="0"/>
              <a:t>They will buy stock, speculating that they will profit by owning the stock while it appreciates in value</a:t>
            </a:r>
            <a:endParaRPr lang="en-US" sz="3600" dirty="0" smtClean="0"/>
          </a:p>
          <a:p>
            <a:pPr lvl="1"/>
            <a:r>
              <a:rPr lang="en-US" dirty="0" smtClean="0"/>
              <a:t>By increasing the demand for shares, the actions of bulls can also be self-fulfilling</a:t>
            </a:r>
            <a:endParaRPr lang="en-US" sz="3600" dirty="0" smtClean="0"/>
          </a:p>
          <a:p>
            <a:pPr lvl="1"/>
            <a:r>
              <a:rPr lang="en-US" dirty="0" smtClean="0"/>
              <a:t>A market influenced by a large number of investors expecting price increases is called a </a:t>
            </a:r>
            <a:r>
              <a:rPr lang="en-US" b="1" dirty="0" smtClean="0"/>
              <a:t>bull market</a:t>
            </a:r>
            <a:endParaRPr lang="en-US" sz="3600" dirty="0" smtClean="0"/>
          </a:p>
        </p:txBody>
      </p:sp>
      <p:sp>
        <p:nvSpPr>
          <p:cNvPr id="2" name="Title 1"/>
          <p:cNvSpPr>
            <a:spLocks noGrp="1"/>
          </p:cNvSpPr>
          <p:nvPr>
            <p:ph type="title"/>
          </p:nvPr>
        </p:nvSpPr>
        <p:spPr/>
        <p:txBody>
          <a:bodyPr>
            <a:normAutofit fontScale="90000"/>
          </a:bodyPr>
          <a:lstStyle/>
          <a:p>
            <a:r>
              <a:rPr lang="en-US" smtClean="0"/>
              <a:t>Understanding </a:t>
            </a:r>
            <a:r>
              <a:rPr lang="en-US" dirty="0" smtClean="0"/>
              <a:t>Stock Market Indicators</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41630" y="562620"/>
            <a:ext cx="8628613" cy="573711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Explain the difference between the following pairs of terms:</a:t>
            </a:r>
          </a:p>
          <a:p>
            <a:pPr lvl="1"/>
            <a:r>
              <a:rPr lang="en-US" dirty="0" smtClean="0"/>
              <a:t>corporate sticks and corporate bonds</a:t>
            </a:r>
          </a:p>
          <a:p>
            <a:pPr lvl="1"/>
            <a:r>
              <a:rPr lang="en-US" dirty="0" smtClean="0"/>
              <a:t>bull market and bear market</a:t>
            </a:r>
          </a:p>
          <a:p>
            <a:pPr lvl="1"/>
            <a:r>
              <a:rPr lang="en-US" dirty="0" smtClean="0"/>
              <a:t>futures and spot markets</a:t>
            </a:r>
          </a:p>
          <a:p>
            <a:pPr lvl="1"/>
            <a:r>
              <a:rPr lang="en-US" dirty="0" smtClean="0"/>
              <a:t>commodities and stock markets</a:t>
            </a:r>
          </a:p>
          <a:p>
            <a:endParaRPr lang="en-US" dirty="0"/>
          </a:p>
        </p:txBody>
      </p:sp>
      <p:sp>
        <p:nvSpPr>
          <p:cNvPr id="2" name="Title 1"/>
          <p:cNvSpPr>
            <a:spLocks noGrp="1"/>
          </p:cNvSpPr>
          <p:nvPr>
            <p:ph type="title"/>
          </p:nvPr>
        </p:nvSpPr>
        <p:spPr/>
        <p:txBody>
          <a:bodyPr/>
          <a:lstStyle/>
          <a:p>
            <a:r>
              <a:rPr lang="en-US" dirty="0" smtClean="0"/>
              <a:t>Assignment: Part 2</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Research the activities of two multinational corporations of your choice.  Write a short report addressing the following points about each corporation:</a:t>
            </a:r>
          </a:p>
          <a:p>
            <a:pPr lvl="1"/>
            <a:r>
              <a:rPr lang="en-US" dirty="0" smtClean="0"/>
              <a:t>Describe their goals and objectives</a:t>
            </a:r>
          </a:p>
          <a:p>
            <a:pPr lvl="1"/>
            <a:r>
              <a:rPr lang="en-US" dirty="0" smtClean="0"/>
              <a:t>Assess their impact on the economy</a:t>
            </a:r>
          </a:p>
          <a:p>
            <a:pPr lvl="1"/>
            <a:r>
              <a:rPr lang="en-US" dirty="0" smtClean="0"/>
              <a:t>Do you think they have a positive or negative effect on society and the economy?  Why?</a:t>
            </a:r>
          </a:p>
          <a:p>
            <a:r>
              <a:rPr lang="en-US" dirty="0" smtClean="0"/>
              <a:t>Make sure </a:t>
            </a:r>
            <a:r>
              <a:rPr lang="en-US" smtClean="0"/>
              <a:t>to cite </a:t>
            </a:r>
            <a:r>
              <a:rPr lang="en-US" dirty="0" smtClean="0"/>
              <a:t>any references </a:t>
            </a:r>
            <a:r>
              <a:rPr lang="en-US" smtClean="0"/>
              <a:t>you use!</a:t>
            </a:r>
          </a:p>
          <a:p>
            <a:endParaRPr lang="en-US" dirty="0"/>
          </a:p>
        </p:txBody>
      </p:sp>
      <p:sp>
        <p:nvSpPr>
          <p:cNvPr id="2" name="Title 1"/>
          <p:cNvSpPr>
            <a:spLocks noGrp="1"/>
          </p:cNvSpPr>
          <p:nvPr>
            <p:ph type="title"/>
          </p:nvPr>
        </p:nvSpPr>
        <p:spPr/>
        <p:txBody>
          <a:bodyPr/>
          <a:lstStyle/>
          <a:p>
            <a:r>
              <a:rPr lang="en-US" dirty="0" smtClean="0"/>
              <a:t>Assignment: Part 3</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dirty="0" smtClean="0"/>
              <a:t>Smaller firms often grow larger through </a:t>
            </a:r>
            <a:r>
              <a:rPr lang="en-US" i="1" dirty="0" smtClean="0"/>
              <a:t>horizontal integration</a:t>
            </a:r>
          </a:p>
          <a:p>
            <a:pPr lvl="1"/>
            <a:r>
              <a:rPr lang="en-US" dirty="0" smtClean="0"/>
              <a:t>Occurs when a firm purchases control of another firm which produces/offers the same good or service</a:t>
            </a:r>
            <a:endParaRPr lang="en-US" sz="3400" dirty="0" smtClean="0"/>
          </a:p>
          <a:p>
            <a:pPr lvl="0"/>
            <a:r>
              <a:rPr lang="en-US" dirty="0" smtClean="0"/>
              <a:t>This can generate cost savings if:</a:t>
            </a:r>
          </a:p>
          <a:p>
            <a:pPr lvl="1"/>
            <a:r>
              <a:rPr lang="en-US" dirty="0" smtClean="0"/>
              <a:t>There are economies of scale involved in production</a:t>
            </a:r>
          </a:p>
          <a:p>
            <a:pPr lvl="1"/>
            <a:r>
              <a:rPr lang="en-US" dirty="0" smtClean="0"/>
              <a:t>It’s possible to eliminate the duplication of effort</a:t>
            </a:r>
            <a:endParaRPr lang="en-US" sz="3400" dirty="0" smtClean="0"/>
          </a:p>
          <a:p>
            <a:pPr lvl="1"/>
            <a:r>
              <a:rPr lang="en-US" dirty="0" smtClean="0"/>
              <a:t>Ex: If two companies merge and consolidate their </a:t>
            </a:r>
            <a:r>
              <a:rPr lang="en-US" b="1" dirty="0" smtClean="0"/>
              <a:t>research and development (R&amp;D)</a:t>
            </a:r>
            <a:r>
              <a:rPr lang="en-US" dirty="0" smtClean="0"/>
              <a:t> departments, a substantial amount of money in employee salaries will be saved</a:t>
            </a:r>
            <a:endParaRPr lang="en-US" sz="3600" dirty="0" smtClean="0"/>
          </a:p>
          <a:p>
            <a:pPr lvl="0"/>
            <a:r>
              <a:rPr lang="en-US" dirty="0" smtClean="0"/>
              <a:t>By increasing the size and efficiency of operations, these larger firms can compete more effectively on a global scale</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Horizontal Integration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0"/>
            <a:r>
              <a:rPr lang="en-US" dirty="0" smtClean="0"/>
              <a:t>This </a:t>
            </a:r>
            <a:r>
              <a:rPr lang="en-US" b="1" dirty="0" smtClean="0"/>
              <a:t>horizontal merger</a:t>
            </a:r>
            <a:r>
              <a:rPr lang="en-US" dirty="0" smtClean="0"/>
              <a:t>, or consolidation, can also give the larger enterprise better access to both domestic and foreign markets</a:t>
            </a:r>
            <a:endParaRPr lang="en-US" sz="3600" dirty="0" smtClean="0"/>
          </a:p>
          <a:p>
            <a:pPr lvl="1"/>
            <a:r>
              <a:rPr lang="en-US" dirty="0" smtClean="0"/>
              <a:t>Ex: In 1998, Chrysler Corporation in the US merged with Daimler-Benz in Germany</a:t>
            </a:r>
            <a:endParaRPr lang="en-US" sz="3600" dirty="0" smtClean="0"/>
          </a:p>
          <a:p>
            <a:pPr lvl="2"/>
            <a:r>
              <a:rPr lang="en-US" dirty="0" smtClean="0"/>
              <a:t>This merger opened more European markets for Chrysler vehicles and provided additional marketing opportunities in North America and Asia for Mercedes-Benz products</a:t>
            </a:r>
            <a:endParaRPr lang="en-US" sz="3200" dirty="0" smtClean="0"/>
          </a:p>
          <a:p>
            <a:pPr lvl="2"/>
            <a:r>
              <a:rPr lang="en-US" dirty="0" smtClean="0"/>
              <a:t>Billions of dollars were saved by combining purchases, exchanging components, and sharing distribution and technology</a:t>
            </a:r>
            <a:endParaRPr lang="en-US" sz="3200" dirty="0" smtClean="0"/>
          </a:p>
          <a:p>
            <a:pPr lvl="1"/>
            <a:r>
              <a:rPr lang="en-US" dirty="0" smtClean="0"/>
              <a:t>Ex: In 1998, Sobeys Canada Inc. of Nova Scotia acquired the Oshawa group to become one of Canada’s largest supermarket chains</a:t>
            </a:r>
            <a:endParaRPr lang="en-US" sz="3600" dirty="0" smtClean="0"/>
          </a:p>
          <a:p>
            <a:pPr lvl="0"/>
            <a:r>
              <a:rPr lang="en-US" dirty="0" smtClean="0"/>
              <a:t>These are two examples of friendly mergers</a:t>
            </a:r>
            <a:endParaRPr lang="en-US" sz="3600" dirty="0" smtClean="0"/>
          </a:p>
          <a:p>
            <a:pPr lvl="1"/>
            <a:r>
              <a:rPr lang="en-US" dirty="0" smtClean="0"/>
              <a:t>Corporation takeovers can also be hostile if forced by an aggressive buyer</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Horizontal Integration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i="1" dirty="0" smtClean="0"/>
              <a:t>Vertical integration </a:t>
            </a:r>
            <a:r>
              <a:rPr lang="en-US" dirty="0" smtClean="0"/>
              <a:t>is when companies involved in successive stages of the production (or consumption) process are combined into a single firm</a:t>
            </a:r>
            <a:endParaRPr lang="en-US" sz="3600" dirty="0" smtClean="0"/>
          </a:p>
          <a:p>
            <a:pPr lvl="0"/>
            <a:r>
              <a:rPr lang="en-US" dirty="0" smtClean="0"/>
              <a:t>Vertical integration can diversify and extend the scope of a firm’s operations</a:t>
            </a:r>
            <a:endParaRPr lang="en-US" sz="3600" dirty="0" smtClean="0"/>
          </a:p>
          <a:p>
            <a:pPr lvl="1"/>
            <a:r>
              <a:rPr lang="en-US" dirty="0" smtClean="0"/>
              <a:t>Helps it to establish markets for its products</a:t>
            </a:r>
            <a:endParaRPr lang="en-US" sz="3600" dirty="0" smtClean="0"/>
          </a:p>
          <a:p>
            <a:pPr lvl="1"/>
            <a:r>
              <a:rPr lang="en-US" dirty="0" smtClean="0"/>
              <a:t>Secures sources of supplies required for the production process</a:t>
            </a:r>
            <a:endParaRPr lang="en-US" sz="3600" dirty="0" smtClean="0"/>
          </a:p>
          <a:p>
            <a:pPr lvl="0"/>
            <a:r>
              <a:rPr lang="en-US" dirty="0" smtClean="0"/>
              <a:t>Vertical integration can also enable a firm to assume more control over the quality, quantity, and prices of required goods</a:t>
            </a:r>
            <a:endParaRPr lang="en-US" sz="3600" dirty="0" smtClean="0"/>
          </a:p>
          <a:p>
            <a:pPr lvl="0"/>
            <a:r>
              <a:rPr lang="en-US" dirty="0" smtClean="0"/>
              <a:t>A large and diversified corporation may not be as adversely affected by a decline in one industry</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Vertical Integration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a:r>
              <a:rPr lang="en-US" dirty="0" smtClean="0"/>
              <a:t>Big businesses benefit from </a:t>
            </a:r>
            <a:r>
              <a:rPr lang="en-US" i="1" dirty="0" smtClean="0"/>
              <a:t>economies of scale</a:t>
            </a:r>
            <a:r>
              <a:rPr lang="en-US" dirty="0" smtClean="0"/>
              <a:t> and from the accumulation and concentration of their employees’ expertise</a:t>
            </a:r>
            <a:endParaRPr lang="en-US" sz="3600" dirty="0" smtClean="0"/>
          </a:p>
          <a:p>
            <a:pPr lvl="0"/>
            <a:r>
              <a:rPr lang="en-US" dirty="0" smtClean="0"/>
              <a:t>Large-scale enterprises can:</a:t>
            </a:r>
            <a:endParaRPr lang="en-US" sz="3600" dirty="0" smtClean="0"/>
          </a:p>
          <a:p>
            <a:pPr lvl="1"/>
            <a:r>
              <a:rPr lang="en-US" dirty="0" smtClean="0"/>
              <a:t>Afford to maintain state-of-the-art R&amp;D to improve products and production processes</a:t>
            </a:r>
            <a:endParaRPr lang="en-US" sz="3600" dirty="0" smtClean="0"/>
          </a:p>
          <a:p>
            <a:pPr lvl="1"/>
            <a:r>
              <a:rPr lang="en-US" dirty="0" smtClean="0"/>
              <a:t>Acquire the latest technology by purchasing control of smaller companies that have pioneered technological innovations</a:t>
            </a:r>
            <a:endParaRPr lang="en-US" sz="3600" dirty="0" smtClean="0"/>
          </a:p>
          <a:p>
            <a:pPr lvl="1"/>
            <a:r>
              <a:rPr lang="en-US" dirty="0" smtClean="0"/>
              <a:t>Assume larger risks and accumulate the investment capital required to initiate expensive and complex undertakings</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Vertical Integration</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Firms can choose to collaborate on projects with competitors or suppliers</a:t>
            </a:r>
            <a:endParaRPr lang="en-US" sz="3600" dirty="0" smtClean="0"/>
          </a:p>
          <a:p>
            <a:pPr lvl="1"/>
            <a:r>
              <a:rPr lang="en-US" dirty="0" smtClean="0"/>
              <a:t>Avoids the ownership struggles and investment anxieties that mergers can bring</a:t>
            </a:r>
            <a:endParaRPr lang="en-US" sz="3600" dirty="0" smtClean="0"/>
          </a:p>
          <a:p>
            <a:pPr lvl="0"/>
            <a:r>
              <a:rPr lang="en-US" dirty="0" smtClean="0"/>
              <a:t>A </a:t>
            </a:r>
            <a:r>
              <a:rPr lang="en-US" b="1" dirty="0" smtClean="0"/>
              <a:t>corporate alliance </a:t>
            </a:r>
            <a:r>
              <a:rPr lang="en-US" dirty="0" smtClean="0"/>
              <a:t>is a group of companies that form a business network that operates as a single company</a:t>
            </a:r>
            <a:endParaRPr lang="en-US" sz="3600" dirty="0" smtClean="0"/>
          </a:p>
          <a:p>
            <a:endParaRPr lang="en-US" dirty="0"/>
          </a:p>
        </p:txBody>
      </p:sp>
      <p:sp>
        <p:nvSpPr>
          <p:cNvPr id="2" name="Title 1"/>
          <p:cNvSpPr>
            <a:spLocks noGrp="1"/>
          </p:cNvSpPr>
          <p:nvPr>
            <p:ph type="title"/>
          </p:nvPr>
        </p:nvSpPr>
        <p:spPr/>
        <p:txBody>
          <a:bodyPr>
            <a:normAutofit fontScale="90000"/>
          </a:bodyPr>
          <a:lstStyle/>
          <a:p>
            <a:r>
              <a:rPr lang="en-US" dirty="0" smtClean="0"/>
              <a:t>Big Businesses: Corporate Alliances</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3721</Words>
  <Application>Microsoft Office PowerPoint</Application>
  <PresentationFormat>On-screen Show (4:3)</PresentationFormat>
  <Paragraphs>250</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Concourse</vt:lpstr>
      <vt:lpstr>Big and Small Businesses</vt:lpstr>
      <vt:lpstr>Big and Small Businesses</vt:lpstr>
      <vt:lpstr>Small Businesses</vt:lpstr>
      <vt:lpstr>Small Businesses</vt:lpstr>
      <vt:lpstr>Big Businesses: Horizontal Integration</vt:lpstr>
      <vt:lpstr>Big Businesses: Horizontal Integration</vt:lpstr>
      <vt:lpstr>Big Businesses: Vertical Integration</vt:lpstr>
      <vt:lpstr>Big Businesses: Vertical Integration</vt:lpstr>
      <vt:lpstr>Big Businesses: Corporate Alliances</vt:lpstr>
      <vt:lpstr>Big Businesses: Corporate Alliances</vt:lpstr>
      <vt:lpstr>Big Businesses: Corporate Concentration</vt:lpstr>
      <vt:lpstr>Big Businesses: Corporate Concentration</vt:lpstr>
      <vt:lpstr>Multinational Corporations in the Global Economy</vt:lpstr>
      <vt:lpstr>PowerPoint Presentation</vt:lpstr>
      <vt:lpstr>Multinational Corporations in the Global Economy</vt:lpstr>
      <vt:lpstr>Multinational Corporations in the Global Economy</vt:lpstr>
      <vt:lpstr>Multinational Corporations in the Global Economy</vt:lpstr>
      <vt:lpstr>Multinational Corporations in the Global Economy</vt:lpstr>
      <vt:lpstr>Multinational Corporations in the Global Market</vt:lpstr>
      <vt:lpstr>Multinational Corporations in the Global Market</vt:lpstr>
      <vt:lpstr>Financing Corporate Expansion</vt:lpstr>
      <vt:lpstr>Different Forms of Securities</vt:lpstr>
      <vt:lpstr>Different Forms of Securities</vt:lpstr>
      <vt:lpstr>Different Forms of Securities</vt:lpstr>
      <vt:lpstr>Different Forms of Securities</vt:lpstr>
      <vt:lpstr>Securities Markets and Trading</vt:lpstr>
      <vt:lpstr>Securities Markets and Trading</vt:lpstr>
      <vt:lpstr>Securities Markets and Trading</vt:lpstr>
      <vt:lpstr>Securities Markets and Trading</vt:lpstr>
      <vt:lpstr>Securities Markets and Trading</vt:lpstr>
      <vt:lpstr>Securities Markets and Trading</vt:lpstr>
      <vt:lpstr>Commodities Markets</vt:lpstr>
      <vt:lpstr>Commodities Markets</vt:lpstr>
      <vt:lpstr>Commodities Markets</vt:lpstr>
      <vt:lpstr>Commodities Markets</vt:lpstr>
      <vt:lpstr>Commodities Markets</vt:lpstr>
      <vt:lpstr>Commodities Markets</vt:lpstr>
      <vt:lpstr>Understanding Stock Market Indicators</vt:lpstr>
      <vt:lpstr>Understanding Stock Market Indicators</vt:lpstr>
      <vt:lpstr>Understanding Stock Market Indicators</vt:lpstr>
      <vt:lpstr>Understanding Stock Market Indicators</vt:lpstr>
      <vt:lpstr>Understanding Stock Market Indicators</vt:lpstr>
      <vt:lpstr>PowerPoint Presentation</vt:lpstr>
      <vt:lpstr>Assignment: Part 2</vt:lpstr>
      <vt:lpstr>Assignment: Part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and Small Businesses</dc:title>
  <dc:creator>Melanie Groves</dc:creator>
  <cp:lastModifiedBy>Brian</cp:lastModifiedBy>
  <cp:revision>3</cp:revision>
  <dcterms:created xsi:type="dcterms:W3CDTF">2014-03-18T18:54:13Z</dcterms:created>
  <dcterms:modified xsi:type="dcterms:W3CDTF">2016-11-21T15:12:36Z</dcterms:modified>
</cp:coreProperties>
</file>