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C313-8B59-4B80-98BF-A510A28AAE99}" type="datetimeFigureOut">
              <a:rPr lang="en-CA" smtClean="0"/>
              <a:t>2016-06-21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D6FB7D-0E6A-43A2-92EF-CF9799472CB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6: Business Organization &amp; Finance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Mr. Singh</a:t>
            </a:r>
          </a:p>
          <a:p>
            <a:r>
              <a:rPr lang="en-CA" dirty="0" smtClean="0"/>
              <a:t>June 20</a:t>
            </a:r>
            <a:r>
              <a:rPr lang="en-CA" baseline="30000" dirty="0" smtClean="0"/>
              <a:t>th</a:t>
            </a:r>
            <a:r>
              <a:rPr lang="en-CA" dirty="0" smtClean="0"/>
              <a:t>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42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 more </a:t>
            </a:r>
            <a:r>
              <a:rPr lang="en-US" dirty="0" err="1" smtClean="0"/>
              <a:t>labour</a:t>
            </a:r>
            <a:r>
              <a:rPr lang="en-US" dirty="0" smtClean="0"/>
              <a:t> and capital were attracted to secondary industrial activities in Canada, the national infrastructure slowly shifted focus from resource extraction to manufacturing and distribution</a:t>
            </a:r>
          </a:p>
          <a:p>
            <a:pPr lvl="0"/>
            <a:r>
              <a:rPr lang="en-US" dirty="0" smtClean="0"/>
              <a:t>After Confederation in 1867, the federal government imposed tariffs on Canada’s industries in order to develop sustained markets for their goods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surplus of production workers encouraged a shift of </a:t>
            </a:r>
            <a:r>
              <a:rPr lang="en-US" dirty="0" err="1" smtClean="0"/>
              <a:t>labour</a:t>
            </a:r>
            <a:r>
              <a:rPr lang="en-US" dirty="0" smtClean="0"/>
              <a:t> and capital from export staple production to specialized services such as:</a:t>
            </a:r>
            <a:endParaRPr lang="en-US" sz="3600" dirty="0" smtClean="0"/>
          </a:p>
          <a:p>
            <a:pPr lvl="1"/>
            <a:r>
              <a:rPr lang="en-US" dirty="0" smtClean="0"/>
              <a:t>Transportation and warehousing</a:t>
            </a:r>
            <a:endParaRPr lang="en-US" sz="3600" dirty="0" smtClean="0"/>
          </a:p>
          <a:p>
            <a:pPr lvl="1"/>
            <a:r>
              <a:rPr lang="en-US" dirty="0" smtClean="0"/>
              <a:t>Finance and insurance</a:t>
            </a:r>
            <a:endParaRPr lang="en-US" sz="3600" dirty="0" smtClean="0"/>
          </a:p>
          <a:p>
            <a:pPr lvl="1"/>
            <a:r>
              <a:rPr lang="en-US" dirty="0" smtClean="0"/>
              <a:t>Retail and wholesale trade</a:t>
            </a:r>
            <a:endParaRPr lang="en-US" sz="3600" dirty="0" smtClean="0"/>
          </a:p>
          <a:p>
            <a:pPr lvl="1"/>
            <a:r>
              <a:rPr lang="en-US" dirty="0" smtClean="0"/>
              <a:t>Health and education</a:t>
            </a:r>
            <a:endParaRPr lang="en-US" sz="3600" dirty="0" smtClean="0"/>
          </a:p>
          <a:p>
            <a:pPr lvl="1"/>
            <a:r>
              <a:rPr lang="en-US" dirty="0" smtClean="0"/>
              <a:t>Entertainment</a:t>
            </a:r>
            <a:endParaRPr lang="en-US" sz="3600" dirty="0" smtClean="0"/>
          </a:p>
          <a:p>
            <a:pPr lvl="1"/>
            <a:r>
              <a:rPr lang="en-US" dirty="0" smtClean="0"/>
              <a:t>Personal grooming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 Industries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By the middle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Canada had become an industrial nation and had achieved a more balanced economy with strong primary, secondary, and tertiary sectors</a:t>
            </a:r>
          </a:p>
          <a:p>
            <a:pPr lvl="0"/>
            <a:r>
              <a:rPr lang="en-US" dirty="0" smtClean="0"/>
              <a:t>Canada’s prosperity and growth remained dependent on its ability to find export markets for foodstuffs, raw materials, and manufactured goods</a:t>
            </a:r>
          </a:p>
          <a:p>
            <a:pPr lvl="0"/>
            <a:r>
              <a:rPr lang="en-US" dirty="0" smtClean="0"/>
              <a:t>In any economy, the development of a large service (tertiary) sector is supported by goods-producing industrial sectors that establish a strong export base and a steady flow of money into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 Industries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employment shift toward the service sector intensified during the economic boom that followed the Second World War and continues to the present day</a:t>
            </a:r>
            <a:endParaRPr lang="en-US" sz="3600" dirty="0" smtClean="0"/>
          </a:p>
          <a:p>
            <a:pPr lvl="0"/>
            <a:r>
              <a:rPr lang="en-US" dirty="0" smtClean="0"/>
              <a:t>The level of service specialization has increased significantly over the last 25 years as Canada has developed its quaternary industries</a:t>
            </a:r>
            <a:endParaRPr lang="en-US" sz="3600" dirty="0" smtClean="0"/>
          </a:p>
          <a:p>
            <a:pPr lvl="0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023422" cy="3931920"/>
          </a:xfrm>
        </p:spPr>
        <p:txBody>
          <a:bodyPr/>
          <a:lstStyle/>
          <a:p>
            <a:pPr lvl="0"/>
            <a:r>
              <a:rPr lang="en-US" dirty="0" smtClean="0"/>
              <a:t>Today, Canada is a major exporter of:</a:t>
            </a:r>
            <a:endParaRPr lang="en-US" sz="3600" dirty="0" smtClean="0"/>
          </a:p>
          <a:p>
            <a:pPr lvl="1"/>
            <a:r>
              <a:rPr lang="en-US" dirty="0" err="1" smtClean="0"/>
              <a:t>Fibre</a:t>
            </a:r>
            <a:r>
              <a:rPr lang="en-US" dirty="0" smtClean="0"/>
              <a:t> optics technology</a:t>
            </a:r>
            <a:endParaRPr lang="en-US" sz="3600" dirty="0" smtClean="0"/>
          </a:p>
          <a:p>
            <a:pPr lvl="1"/>
            <a:r>
              <a:rPr lang="en-US" dirty="0" smtClean="0"/>
              <a:t>Nuclear power generation technology</a:t>
            </a:r>
            <a:endParaRPr lang="en-US" sz="3600" dirty="0" smtClean="0"/>
          </a:p>
          <a:p>
            <a:pPr lvl="1"/>
            <a:r>
              <a:rPr lang="en-US" dirty="0" smtClean="0"/>
              <a:t>Satellite sensing technology</a:t>
            </a:r>
            <a:endParaRPr lang="en-US" sz="3600" dirty="0" smtClean="0"/>
          </a:p>
          <a:p>
            <a:pPr lvl="1"/>
            <a:r>
              <a:rPr lang="en-US" dirty="0" smtClean="0"/>
              <a:t>And other high-tech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7491" y="2009903"/>
            <a:ext cx="2746849" cy="2060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7491" y="4285874"/>
            <a:ext cx="2747984" cy="17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of Business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In order to engage in business activities in any sector of the Canadian economy, people organize their funds and abilities into units of ownership called </a:t>
            </a:r>
            <a:r>
              <a:rPr lang="en-US" b="1" dirty="0" smtClean="0"/>
              <a:t>firms</a:t>
            </a:r>
            <a:endParaRPr lang="en-US" sz="3600" dirty="0" smtClean="0"/>
          </a:p>
          <a:p>
            <a:pPr lvl="0"/>
            <a:r>
              <a:rPr lang="en-US" dirty="0" smtClean="0"/>
              <a:t>Firms are designed to achieve maximum profits by providing goods and services that customers are willing to pay for</a:t>
            </a:r>
            <a:endParaRPr lang="en-US" sz="3600" dirty="0" smtClean="0"/>
          </a:p>
          <a:p>
            <a:pPr lvl="0"/>
            <a:r>
              <a:rPr lang="en-US" dirty="0" smtClean="0"/>
              <a:t>These business ventures can be set up in one of five ways:</a:t>
            </a:r>
            <a:endParaRPr lang="en-US" sz="3600" dirty="0" smtClean="0"/>
          </a:p>
          <a:p>
            <a:pPr lvl="1"/>
            <a:r>
              <a:rPr lang="en-US" dirty="0" smtClean="0"/>
              <a:t>Sole proprietorship</a:t>
            </a:r>
            <a:endParaRPr lang="en-US" sz="3600" dirty="0" smtClean="0"/>
          </a:p>
          <a:p>
            <a:pPr lvl="1"/>
            <a:r>
              <a:rPr lang="en-US" dirty="0" smtClean="0"/>
              <a:t>Partnership</a:t>
            </a:r>
            <a:endParaRPr lang="en-US" sz="3600" dirty="0" smtClean="0"/>
          </a:p>
          <a:p>
            <a:pPr lvl="1"/>
            <a:r>
              <a:rPr lang="en-US" dirty="0" smtClean="0"/>
              <a:t>Corporation</a:t>
            </a:r>
            <a:endParaRPr lang="en-US" sz="3600" dirty="0" smtClean="0"/>
          </a:p>
          <a:p>
            <a:pPr lvl="1"/>
            <a:r>
              <a:rPr lang="en-US" dirty="0" smtClean="0"/>
              <a:t>Co-operative</a:t>
            </a:r>
            <a:endParaRPr lang="en-US" sz="3600" dirty="0" smtClean="0"/>
          </a:p>
          <a:p>
            <a:pPr lvl="1"/>
            <a:r>
              <a:rPr lang="en-US" dirty="0" smtClean="0"/>
              <a:t>Government enterprise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4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Sole Proprietorship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24455" cy="39319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 sole proprietorship is a business owned and operated by one person</a:t>
            </a:r>
            <a:endParaRPr lang="en-US" sz="3600" dirty="0" smtClean="0"/>
          </a:p>
          <a:p>
            <a:pPr lvl="0"/>
            <a:r>
              <a:rPr lang="en-US" dirty="0" smtClean="0"/>
              <a:t>Even though proprietors may employ other people, they make all the business decisions</a:t>
            </a:r>
            <a:endParaRPr lang="en-US" sz="3600" dirty="0" smtClean="0"/>
          </a:p>
          <a:p>
            <a:pPr lvl="0"/>
            <a:r>
              <a:rPr lang="en-US" dirty="0" smtClean="0"/>
              <a:t>Proprietors are solely responsible for all the firm’s debts and solely entitled to all the firms profits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567" y="2466063"/>
            <a:ext cx="3896819" cy="29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This small-scale form of business organization appeals to people who prefer to:</a:t>
            </a:r>
          </a:p>
          <a:p>
            <a:pPr lvl="1"/>
            <a:r>
              <a:rPr lang="en-US" dirty="0" smtClean="0"/>
              <a:t>Be their own bosses</a:t>
            </a:r>
          </a:p>
          <a:p>
            <a:pPr lvl="1"/>
            <a:r>
              <a:rPr lang="en-US" dirty="0" smtClean="0"/>
              <a:t>Keep their financial affairs, business dealings, and production processes confidential</a:t>
            </a:r>
          </a:p>
          <a:p>
            <a:pPr lvl="0"/>
            <a:r>
              <a:rPr lang="en-US" dirty="0" smtClean="0"/>
              <a:t>Most businesses are required to have a municipal license or a provincial vendor’s permit</a:t>
            </a:r>
          </a:p>
          <a:p>
            <a:pPr lvl="0"/>
            <a:r>
              <a:rPr lang="en-US" dirty="0" smtClean="0"/>
              <a:t>The name and business particulars of the firm have to be registered with the provincial government only when a name other than the real name of the proprietor is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9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unlimited personal liability of the owner</a:t>
            </a:r>
            <a:endParaRPr lang="en-US" sz="3600" dirty="0" smtClean="0"/>
          </a:p>
          <a:p>
            <a:pPr lvl="1"/>
            <a:r>
              <a:rPr lang="en-US" dirty="0" smtClean="0"/>
              <a:t>The proprietor’s personal assets can be seized to pay off outstanding business debts</a:t>
            </a:r>
            <a:endParaRPr lang="en-US" sz="3600" dirty="0" smtClean="0"/>
          </a:p>
          <a:p>
            <a:pPr lvl="0"/>
            <a:r>
              <a:rPr lang="en-US" dirty="0" smtClean="0"/>
              <a:t>No one else to rely on to run the business or raise needed funds</a:t>
            </a:r>
            <a:endParaRPr lang="en-US" sz="3600" dirty="0" smtClean="0"/>
          </a:p>
          <a:p>
            <a:pPr lvl="0"/>
            <a:r>
              <a:rPr lang="en-US" dirty="0" smtClean="0"/>
              <a:t>Difficult and expensive to obtain business loans</a:t>
            </a:r>
            <a:endParaRPr lang="en-US" sz="3600" dirty="0" smtClean="0"/>
          </a:p>
          <a:p>
            <a:pPr lvl="0"/>
            <a:r>
              <a:rPr lang="en-US" dirty="0" smtClean="0"/>
              <a:t>Since ownership is personal and income tax is </a:t>
            </a:r>
            <a:r>
              <a:rPr lang="en-US" b="1" dirty="0" smtClean="0"/>
              <a:t>progressive </a:t>
            </a:r>
            <a:r>
              <a:rPr lang="en-US" dirty="0" smtClean="0"/>
              <a:t>(the more one earns, the higher the percentage rate of income tax one must pay), the sole proprietor may pay more income tax than under a corporate form of business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542990" cy="39319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partnership</a:t>
            </a:r>
            <a:r>
              <a:rPr lang="en-US" dirty="0" smtClean="0"/>
              <a:t> is a firm owned by two or more people and bound by the terms of a legal document known as a </a:t>
            </a:r>
            <a:r>
              <a:rPr lang="en-US" b="1" dirty="0" smtClean="0"/>
              <a:t>partnership agreement</a:t>
            </a:r>
            <a:endParaRPr lang="en-US" sz="3600" dirty="0" smtClean="0"/>
          </a:p>
          <a:p>
            <a:pPr lvl="1"/>
            <a:r>
              <a:rPr lang="en-US" dirty="0" smtClean="0"/>
              <a:t>This document governs the business conduct of all partners and outlines their rights and obligations</a:t>
            </a:r>
            <a:endParaRPr lang="en-US" sz="3600" dirty="0" smtClean="0"/>
          </a:p>
          <a:p>
            <a:pPr lvl="0"/>
            <a:r>
              <a:rPr lang="en-US" dirty="0" smtClean="0"/>
              <a:t>This agreement can establish either a general or a limited partnership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31752" y="2299096"/>
            <a:ext cx="2408161" cy="35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Industrial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All human industrial activity can be classified into one of four types, based on the the nature of the activity</a:t>
            </a:r>
          </a:p>
          <a:p>
            <a:pPr lvl="0"/>
            <a:r>
              <a:rPr lang="en-US" dirty="0" smtClean="0"/>
              <a:t>Primary industrial activity = natural resources (or raw materials) are being harvested</a:t>
            </a:r>
          </a:p>
          <a:p>
            <a:pPr lvl="0"/>
            <a:r>
              <a:rPr lang="en-US" dirty="0" smtClean="0"/>
              <a:t>Secondary industrial activity (manufacturing) = processing raw materials into final or semi-processed goods</a:t>
            </a:r>
          </a:p>
          <a:p>
            <a:pPr lvl="0"/>
            <a:r>
              <a:rPr lang="en-US" dirty="0" smtClean="0"/>
              <a:t>Tertiary Industry (Service) – Provide services to consumers ( Retail, stores,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Partnership</a:t>
            </a:r>
            <a:endParaRPr lang="en-US" sz="3800" dirty="0" smtClean="0"/>
          </a:p>
          <a:p>
            <a:pPr lvl="1"/>
            <a:r>
              <a:rPr lang="en-US" dirty="0" smtClean="0"/>
              <a:t>All partners take part in the management of the firm and have unlimited personal liability for business loans</a:t>
            </a:r>
            <a:endParaRPr lang="en-US" sz="3400" dirty="0" smtClean="0"/>
          </a:p>
          <a:p>
            <a:r>
              <a:rPr lang="en-US" sz="2600" dirty="0" smtClean="0"/>
              <a:t>Limited Partnership</a:t>
            </a:r>
            <a:endParaRPr lang="en-US" sz="3800" dirty="0" smtClean="0"/>
          </a:p>
          <a:p>
            <a:pPr lvl="1"/>
            <a:r>
              <a:rPr lang="en-US" dirty="0" smtClean="0"/>
              <a:t>Includes limited partners and at least one general partner</a:t>
            </a:r>
            <a:endParaRPr lang="en-US" sz="3400" dirty="0" smtClean="0"/>
          </a:p>
          <a:p>
            <a:pPr lvl="1"/>
            <a:r>
              <a:rPr lang="en-US" dirty="0" smtClean="0"/>
              <a:t>Are not permitted to take part in the management of the business</a:t>
            </a:r>
          </a:p>
          <a:p>
            <a:pPr lvl="1"/>
            <a:r>
              <a:rPr lang="en-US" dirty="0" smtClean="0"/>
              <a:t>Are personally liable for business debts only up to the amount of their original investment</a:t>
            </a:r>
          </a:p>
          <a:p>
            <a:pPr lvl="2"/>
            <a:r>
              <a:rPr lang="en-US" dirty="0" smtClean="0"/>
              <a:t>No additional assets can be seized to pay off partnership debts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2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pooling of talent and capital, high personal motivation, and relatively few legal expenses and restrictions</a:t>
            </a:r>
          </a:p>
          <a:p>
            <a:pPr lvl="0"/>
            <a:r>
              <a:rPr lang="en-US" dirty="0" smtClean="0"/>
              <a:t>Appeal to people who prefer not to assume all the risks of business operation alone</a:t>
            </a:r>
          </a:p>
          <a:p>
            <a:pPr lvl="0"/>
            <a:r>
              <a:rPr lang="en-US" dirty="0" smtClean="0"/>
              <a:t>Along with the pride of ownership and the satisfaction that comes from being self-employed, partners share all after-tax profits according to the distribution formula specified in the partnership agreement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1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Partnerships attract more </a:t>
            </a:r>
            <a:r>
              <a:rPr lang="en-US" b="1" dirty="0" smtClean="0"/>
              <a:t>capital </a:t>
            </a:r>
            <a:r>
              <a:rPr lang="en-US" dirty="0" smtClean="0"/>
              <a:t>because it pools the funds of a number of people</a:t>
            </a:r>
            <a:endParaRPr lang="en-US" sz="3600" dirty="0" smtClean="0"/>
          </a:p>
          <a:p>
            <a:pPr lvl="0"/>
            <a:r>
              <a:rPr lang="en-US" dirty="0" smtClean="0"/>
              <a:t>It is easier for a partnership to obtain credit and to borrow money because more people are responsible for repayment</a:t>
            </a:r>
            <a:endParaRPr lang="en-US" sz="3600" dirty="0" smtClean="0"/>
          </a:p>
          <a:p>
            <a:pPr lvl="1"/>
            <a:r>
              <a:rPr lang="en-US" dirty="0" smtClean="0"/>
              <a:t>Since banks consider these loans more secure, they set slightly lower interest rates for them</a:t>
            </a:r>
            <a:endParaRPr lang="en-US" sz="3600" dirty="0" smtClean="0"/>
          </a:p>
          <a:p>
            <a:pPr lvl="0"/>
            <a:r>
              <a:rPr lang="en-US" dirty="0" smtClean="0"/>
              <a:t>Partnerships must be registered with the provincial government and the municipal government may require a business permit</a:t>
            </a:r>
            <a:endParaRPr lang="en-US" sz="3600" dirty="0" smtClean="0"/>
          </a:p>
          <a:p>
            <a:pPr lvl="0"/>
            <a:r>
              <a:rPr lang="en-US" dirty="0" smtClean="0"/>
              <a:t>Professional firms of lawyers, architects, and accountants are often organized into partnerships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5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General partners must assume unlimited personal liability</a:t>
            </a:r>
            <a:endParaRPr lang="en-US" sz="3600" dirty="0" smtClean="0"/>
          </a:p>
          <a:p>
            <a:pPr lvl="1"/>
            <a:r>
              <a:rPr lang="en-US" dirty="0" smtClean="0"/>
              <a:t>Their personal assets can be seized to pay off business debts</a:t>
            </a:r>
            <a:endParaRPr lang="en-US" sz="3600" dirty="0" smtClean="0"/>
          </a:p>
          <a:p>
            <a:pPr lvl="0"/>
            <a:r>
              <a:rPr lang="en-US" dirty="0" smtClean="0"/>
              <a:t>This personal liability is both joint and several</a:t>
            </a:r>
            <a:endParaRPr lang="en-US" sz="3600" dirty="0" smtClean="0"/>
          </a:p>
          <a:p>
            <a:pPr lvl="1"/>
            <a:r>
              <a:rPr lang="en-US" b="1" dirty="0" smtClean="0"/>
              <a:t>Joint liability</a:t>
            </a:r>
            <a:endParaRPr lang="en-US" sz="3600" b="1" dirty="0" smtClean="0"/>
          </a:p>
          <a:p>
            <a:pPr lvl="2"/>
            <a:r>
              <a:rPr lang="en-US" dirty="0" smtClean="0"/>
              <a:t>All general partners are liable for the debts of the partnership</a:t>
            </a:r>
            <a:endParaRPr lang="en-US" sz="3200" dirty="0" smtClean="0"/>
          </a:p>
          <a:p>
            <a:pPr lvl="1"/>
            <a:r>
              <a:rPr lang="en-US" b="1" dirty="0" smtClean="0"/>
              <a:t>Several liability</a:t>
            </a:r>
            <a:endParaRPr lang="en-US" sz="3600" b="1" dirty="0" smtClean="0"/>
          </a:p>
          <a:p>
            <a:pPr lvl="2"/>
            <a:r>
              <a:rPr lang="en-US" dirty="0" smtClean="0"/>
              <a:t>If the other general partners fail to pay their share of the debt, one or more partners may be required to pay all partnership debts</a:t>
            </a:r>
            <a:endParaRPr lang="en-US" sz="3200" dirty="0" smtClean="0"/>
          </a:p>
          <a:p>
            <a:pPr lvl="0"/>
            <a:r>
              <a:rPr lang="en-US" dirty="0" smtClean="0"/>
              <a:t>Partners have to pay a progressive personal income tax, so the percentage of tax they pay increases as their revenues go up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8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It is not easy for a partner to sell his or her share in the firm</a:t>
            </a:r>
            <a:endParaRPr lang="en-US" sz="3600" dirty="0" smtClean="0"/>
          </a:p>
          <a:p>
            <a:pPr lvl="1"/>
            <a:r>
              <a:rPr lang="en-US" dirty="0" smtClean="0"/>
              <a:t>Most partners must obtain the approval of the other partners before ownership can be transferred to a new partner</a:t>
            </a:r>
            <a:endParaRPr lang="en-US" sz="3600" dirty="0" smtClean="0"/>
          </a:p>
          <a:p>
            <a:pPr lvl="1"/>
            <a:r>
              <a:rPr lang="en-US" dirty="0" smtClean="0"/>
              <a:t>The other partners have the right to buy out the retiring partner rather than allow a new partner into the group</a:t>
            </a:r>
            <a:endParaRPr lang="en-US" sz="3600" dirty="0" smtClean="0"/>
          </a:p>
          <a:p>
            <a:pPr lvl="0"/>
            <a:r>
              <a:rPr lang="en-US" dirty="0" smtClean="0"/>
              <a:t>Partnerships can only obtain investment funds from within the existing partnership</a:t>
            </a:r>
            <a:endParaRPr lang="en-US" sz="3600" dirty="0" smtClean="0"/>
          </a:p>
          <a:p>
            <a:pPr lvl="1"/>
            <a:r>
              <a:rPr lang="en-US" dirty="0" smtClean="0"/>
              <a:t>Partners must use personal savings or take out mortgages on personal assets to raise money for the partnership</a:t>
            </a:r>
            <a:endParaRPr lang="en-US" sz="3600" dirty="0" smtClean="0"/>
          </a:p>
          <a:p>
            <a:pPr lvl="0"/>
            <a:r>
              <a:rPr lang="en-US" dirty="0" smtClean="0"/>
              <a:t>Partnerships can’t usually attract large amounts of capital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73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Disputes will inevitably arise during the daily management of the firm</a:t>
            </a:r>
            <a:endParaRPr lang="en-US" sz="3600" dirty="0" smtClean="0"/>
          </a:p>
          <a:p>
            <a:pPr lvl="1"/>
            <a:r>
              <a:rPr lang="en-US" dirty="0" smtClean="0"/>
              <a:t>Personality clashes and disagreements on what is best for the firm cause many partnerships to be terminated</a:t>
            </a:r>
            <a:endParaRPr lang="en-US" sz="3600" dirty="0" smtClean="0"/>
          </a:p>
          <a:p>
            <a:pPr lvl="0"/>
            <a:r>
              <a:rPr lang="en-US" dirty="0" smtClean="0"/>
              <a:t>A partnership legally terminates if one of the general partners:</a:t>
            </a:r>
            <a:endParaRPr lang="en-US" sz="3600" dirty="0" smtClean="0"/>
          </a:p>
          <a:p>
            <a:pPr lvl="1"/>
            <a:r>
              <a:rPr lang="en-US" dirty="0" smtClean="0"/>
              <a:t>Dies</a:t>
            </a:r>
            <a:endParaRPr lang="en-US" sz="3600" dirty="0" smtClean="0"/>
          </a:p>
          <a:p>
            <a:pPr lvl="1"/>
            <a:r>
              <a:rPr lang="en-US" dirty="0" smtClean="0"/>
              <a:t>Becomes mentally incapacitated</a:t>
            </a:r>
            <a:endParaRPr lang="en-US" sz="3600" dirty="0" smtClean="0"/>
          </a:p>
          <a:p>
            <a:pPr lvl="1"/>
            <a:r>
              <a:rPr lang="en-US" dirty="0" smtClean="0"/>
              <a:t>Becomes financially insolvent</a:t>
            </a:r>
            <a:endParaRPr lang="en-US" sz="3600" dirty="0" smtClean="0"/>
          </a:p>
          <a:p>
            <a:pPr lvl="1"/>
            <a:r>
              <a:rPr lang="en-US" dirty="0" smtClean="0"/>
              <a:t>Commits a breach of the partnership by acting against the best interests of the firm</a:t>
            </a:r>
            <a:endParaRPr lang="en-US" sz="3600" dirty="0" smtClean="0"/>
          </a:p>
          <a:p>
            <a:pPr lvl="0"/>
            <a:r>
              <a:rPr lang="en-US" dirty="0" smtClean="0"/>
              <a:t>Partnerships don’t usually last for a long period of time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77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242933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corporation</a:t>
            </a:r>
            <a:r>
              <a:rPr lang="en-US" dirty="0" smtClean="0"/>
              <a:t> (or limited company) is a business firm legally recognized as a separate entity in its own right</a:t>
            </a:r>
            <a:endParaRPr lang="en-US" sz="3600" dirty="0" smtClean="0"/>
          </a:p>
          <a:p>
            <a:r>
              <a:rPr lang="en-US" dirty="0" smtClean="0"/>
              <a:t>Shares of a </a:t>
            </a:r>
            <a:r>
              <a:rPr lang="en-US" i="1" dirty="0" smtClean="0"/>
              <a:t>private corporation</a:t>
            </a:r>
            <a:r>
              <a:rPr lang="en-US" dirty="0" smtClean="0"/>
              <a:t> are privately traded</a:t>
            </a:r>
          </a:p>
          <a:p>
            <a:pPr lvl="1"/>
            <a:r>
              <a:rPr lang="en-US" dirty="0" smtClean="0"/>
              <a:t>Their transfer or sale must be approved and transacted by the corporation’s board of directors</a:t>
            </a:r>
            <a:endParaRPr lang="en-US" sz="3600" dirty="0" smtClean="0"/>
          </a:p>
          <a:p>
            <a:r>
              <a:rPr lang="en-US" dirty="0" smtClean="0"/>
              <a:t>Shares of a </a:t>
            </a:r>
            <a:r>
              <a:rPr lang="en-US" i="1" dirty="0" smtClean="0"/>
              <a:t>public corporation</a:t>
            </a:r>
            <a:r>
              <a:rPr lang="en-US" dirty="0" smtClean="0"/>
              <a:t> can be freely traded</a:t>
            </a:r>
          </a:p>
          <a:p>
            <a:pPr lvl="1"/>
            <a:r>
              <a:rPr lang="en-US" dirty="0" smtClean="0"/>
              <a:t>Subject to the supervision of the provincial securities commission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83419" y="4562938"/>
            <a:ext cx="4256344" cy="18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corporation can only be established through government authorization</a:t>
            </a:r>
            <a:endParaRPr lang="en-US" sz="3600" dirty="0" smtClean="0"/>
          </a:p>
          <a:p>
            <a:r>
              <a:rPr lang="en-US" dirty="0" smtClean="0"/>
              <a:t>A document called the </a:t>
            </a:r>
            <a:r>
              <a:rPr lang="en-US" b="1" dirty="0" smtClean="0"/>
              <a:t>articles of incorporation</a:t>
            </a:r>
            <a:r>
              <a:rPr lang="en-US" dirty="0" smtClean="0"/>
              <a:t> must be filed with:</a:t>
            </a:r>
            <a:endParaRPr lang="en-US" sz="3600" dirty="0" smtClean="0"/>
          </a:p>
          <a:p>
            <a:pPr lvl="1"/>
            <a:r>
              <a:rPr lang="en-US" dirty="0" smtClean="0"/>
              <a:t>Federal government, if the corporation is planning on doing business in more than one province</a:t>
            </a:r>
            <a:endParaRPr lang="en-US" sz="3600" dirty="0" smtClean="0"/>
          </a:p>
          <a:p>
            <a:pPr lvl="1"/>
            <a:r>
              <a:rPr lang="en-US" dirty="0" smtClean="0"/>
              <a:t>Provincial government, if the corporation plans to do business in one province only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28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4549704" cy="39319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Corporate assets are divided into equal parts called </a:t>
            </a:r>
            <a:r>
              <a:rPr lang="en-US" b="1" dirty="0" smtClean="0"/>
              <a:t>shares</a:t>
            </a:r>
            <a:endParaRPr lang="en-US" sz="3600" dirty="0" smtClean="0"/>
          </a:p>
          <a:p>
            <a:pPr lvl="1"/>
            <a:r>
              <a:rPr lang="en-US" dirty="0" smtClean="0"/>
              <a:t>Made available to prospective buyers and can be quickly resold through the stock market</a:t>
            </a:r>
            <a:endParaRPr lang="en-US" sz="3600" dirty="0" smtClean="0"/>
          </a:p>
          <a:p>
            <a:pPr lvl="0"/>
            <a:r>
              <a:rPr lang="en-US" dirty="0" smtClean="0"/>
              <a:t>The owners of a corporation are called </a:t>
            </a:r>
            <a:r>
              <a:rPr lang="en-US" b="1" dirty="0" smtClean="0"/>
              <a:t>shareholders</a:t>
            </a:r>
            <a:endParaRPr lang="en-US" sz="3600" dirty="0" smtClean="0"/>
          </a:p>
          <a:p>
            <a:pPr lvl="1"/>
            <a:r>
              <a:rPr lang="en-US" dirty="0" smtClean="0"/>
              <a:t>Can have just a few or thousands of shareholders</a:t>
            </a:r>
            <a:endParaRPr lang="en-US" sz="3600" dirty="0" smtClean="0"/>
          </a:p>
          <a:p>
            <a:pPr lvl="0"/>
            <a:r>
              <a:rPr lang="en-US" dirty="0" smtClean="0"/>
              <a:t>Shareholders elect a board of directors to run the company on a day-to-day basis at the annual general meeting</a:t>
            </a:r>
            <a:endParaRPr lang="en-US" sz="3600" dirty="0" smtClean="0"/>
          </a:p>
          <a:p>
            <a:pPr lvl="1"/>
            <a:r>
              <a:rPr lang="en-US" dirty="0" smtClean="0"/>
              <a:t>Since investors don’t personally have to assume responsibility for the day-to-day operation of the firm, more investors and investment dollars are attracted to it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558" y="2750349"/>
            <a:ext cx="3082235" cy="23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6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4773909" cy="39319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Corporations offer two types of ownership to investors</a:t>
            </a:r>
            <a:endParaRPr lang="en-US" sz="3600" dirty="0" smtClean="0"/>
          </a:p>
          <a:p>
            <a:pPr lvl="1"/>
            <a:r>
              <a:rPr lang="en-US" dirty="0" smtClean="0"/>
              <a:t>Common shares provide a shareholder with voting rights</a:t>
            </a:r>
            <a:endParaRPr lang="en-US" sz="3600" dirty="0" smtClean="0"/>
          </a:p>
          <a:p>
            <a:pPr lvl="1"/>
            <a:r>
              <a:rPr lang="en-US" dirty="0" smtClean="0"/>
              <a:t>Preferred shares give a shareholder a preferential position in regard to profits and assets but do not provide voting rights</a:t>
            </a:r>
            <a:endParaRPr lang="en-US" sz="3600" dirty="0" smtClean="0"/>
          </a:p>
          <a:p>
            <a:pPr lvl="0"/>
            <a:r>
              <a:rPr lang="en-US" dirty="0" smtClean="0"/>
              <a:t>Shareholders can vote on decisions at the annual general meeting in person or by </a:t>
            </a:r>
            <a:r>
              <a:rPr lang="en-US" b="1" dirty="0" smtClean="0"/>
              <a:t>proxy</a:t>
            </a:r>
            <a:endParaRPr lang="en-US" sz="3600" dirty="0" smtClean="0"/>
          </a:p>
          <a:p>
            <a:pPr lvl="1"/>
            <a:r>
              <a:rPr lang="en-US" dirty="0" smtClean="0"/>
              <a:t>A proxy is a document signed by a shareholder appointing another person to vote on behalf of that shareholder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8675" y="2731141"/>
            <a:ext cx="2336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6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Industrial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Quaternary activity = </a:t>
            </a:r>
            <a:r>
              <a:rPr lang="en-US" b="1" dirty="0" smtClean="0"/>
              <a:t>high-tech </a:t>
            </a:r>
            <a:r>
              <a:rPr lang="en-US" dirty="0" smtClean="0"/>
              <a:t>services provided to people, firms, and institutions</a:t>
            </a:r>
            <a:endParaRPr lang="en-US" sz="3600" dirty="0" smtClean="0"/>
          </a:p>
          <a:p>
            <a:pPr lvl="1"/>
            <a:r>
              <a:rPr lang="en-US" dirty="0" smtClean="0"/>
              <a:t>Economists used to consider this high-tech sector part of the growing tertiary (or service) sector</a:t>
            </a:r>
            <a:endParaRPr lang="en-US" sz="3600" dirty="0" smtClean="0"/>
          </a:p>
          <a:p>
            <a:pPr lvl="1"/>
            <a:r>
              <a:rPr lang="en-US" dirty="0" smtClean="0"/>
              <a:t>As high-tech services continued to expand and become more complex and important, a special category was created for them</a:t>
            </a:r>
            <a:endParaRPr lang="en-US" sz="3600" dirty="0" smtClean="0"/>
          </a:p>
          <a:p>
            <a:pPr lvl="1"/>
            <a:r>
              <a:rPr lang="en-US" dirty="0" smtClean="0"/>
              <a:t>The importance of the quaternary sector has continued to grow in the contemporary economy</a:t>
            </a:r>
            <a:endParaRPr lang="en-US" sz="3600" dirty="0" smtClean="0"/>
          </a:p>
          <a:p>
            <a:pPr lvl="1"/>
            <a:r>
              <a:rPr lang="en-US" dirty="0" smtClean="0"/>
              <a:t>Since industrial activity in this sector is so expensive and highly specialized its presence remains limited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One advantage of corporations is their method of profit distribution</a:t>
            </a:r>
            <a:endParaRPr lang="en-US" sz="3600" dirty="0" smtClean="0"/>
          </a:p>
          <a:p>
            <a:pPr lvl="1"/>
            <a:r>
              <a:rPr lang="en-US" dirty="0" smtClean="0"/>
              <a:t>At the end of the fiscal year, the majority of shareholders may vote to reinvest a portion of corporate profits into the firm</a:t>
            </a:r>
            <a:endParaRPr lang="en-US" sz="3600" dirty="0" smtClean="0"/>
          </a:p>
          <a:p>
            <a:pPr lvl="2"/>
            <a:r>
              <a:rPr lang="en-US" dirty="0" smtClean="0"/>
              <a:t>Provides an internal source of additional investment capital</a:t>
            </a:r>
            <a:endParaRPr lang="en-US" sz="3200" dirty="0" smtClean="0"/>
          </a:p>
          <a:p>
            <a:pPr lvl="1"/>
            <a:r>
              <a:rPr lang="en-US" dirty="0" smtClean="0"/>
              <a:t>Due to their size and scale of operations, many large corporations have become self-financing and no longer require bank loans to finance corporate expansion</a:t>
            </a:r>
            <a:endParaRPr lang="en-US" sz="3600" dirty="0" smtClean="0"/>
          </a:p>
          <a:p>
            <a:pPr lvl="1"/>
            <a:r>
              <a:rPr lang="en-US" dirty="0" smtClean="0"/>
              <a:t>The promise of even greater profits in the future is usually all the incentive it takes to persuade shareholders to forgo a portion of their current profits</a:t>
            </a:r>
            <a:endParaRPr lang="en-US" sz="3600" dirty="0" smtClean="0"/>
          </a:p>
          <a:p>
            <a:pPr lvl="1"/>
            <a:r>
              <a:rPr lang="en-US" dirty="0" smtClean="0"/>
              <a:t>Profits that are not reinvested in the firm are distributed to shareholders in the form of </a:t>
            </a:r>
            <a:r>
              <a:rPr lang="en-US" b="1" dirty="0" smtClean="0"/>
              <a:t>dividends</a:t>
            </a:r>
            <a:r>
              <a:rPr lang="en-US" dirty="0" smtClean="0"/>
              <a:t> and are paid on a per-share basis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14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Once a corporation is legally established, it can:</a:t>
            </a:r>
            <a:endParaRPr lang="en-US" sz="3600" dirty="0" smtClean="0"/>
          </a:p>
          <a:p>
            <a:pPr lvl="1"/>
            <a:r>
              <a:rPr lang="en-US" dirty="0" smtClean="0"/>
              <a:t>Sue and be sued</a:t>
            </a:r>
            <a:endParaRPr lang="en-US" sz="3600" dirty="0" smtClean="0"/>
          </a:p>
          <a:p>
            <a:pPr lvl="1"/>
            <a:r>
              <a:rPr lang="en-US" dirty="0" smtClean="0"/>
              <a:t>Enter into contracts</a:t>
            </a:r>
            <a:endParaRPr lang="en-US" sz="3600" dirty="0" smtClean="0"/>
          </a:p>
          <a:p>
            <a:pPr lvl="1"/>
            <a:r>
              <a:rPr lang="en-US" dirty="0" smtClean="0"/>
              <a:t>Own property</a:t>
            </a:r>
            <a:endParaRPr lang="en-US" sz="3600" dirty="0" smtClean="0"/>
          </a:p>
          <a:p>
            <a:pPr lvl="1"/>
            <a:r>
              <a:rPr lang="en-US" dirty="0" smtClean="0"/>
              <a:t>Incur debts and other obligations</a:t>
            </a:r>
            <a:endParaRPr lang="en-US" sz="3600" dirty="0" smtClean="0"/>
          </a:p>
          <a:p>
            <a:pPr lvl="0"/>
            <a:r>
              <a:rPr lang="en-US" dirty="0" smtClean="0"/>
              <a:t>Any obligations incurred are generally the legal responsibility of the corporation, but not of the individual owners</a:t>
            </a:r>
            <a:endParaRPr lang="en-US" sz="3600" dirty="0" smtClean="0"/>
          </a:p>
          <a:p>
            <a:pPr lvl="0"/>
            <a:r>
              <a:rPr lang="en-US" dirty="0" smtClean="0"/>
              <a:t>Corporate shareholders have the advantage of </a:t>
            </a:r>
            <a:r>
              <a:rPr lang="en-US" i="1" dirty="0" smtClean="0"/>
              <a:t>limited personal liability</a:t>
            </a:r>
            <a:endParaRPr lang="en-US" sz="3600" dirty="0" smtClean="0"/>
          </a:p>
          <a:p>
            <a:pPr lvl="1"/>
            <a:r>
              <a:rPr lang="en-US" dirty="0" smtClean="0"/>
              <a:t>The risk of owners is restricted to the amount they have invested in the business</a:t>
            </a:r>
            <a:endParaRPr lang="en-US" sz="3600" dirty="0" smtClean="0"/>
          </a:p>
          <a:p>
            <a:pPr lvl="1"/>
            <a:r>
              <a:rPr lang="en-US" dirty="0" smtClean="0"/>
              <a:t>Creditors can’t claim the shareholder’s other possessions if the corporation goes bankrupt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88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risks of investing in a corporation are substantially less than those of a partnership or proprietorship</a:t>
            </a:r>
            <a:endParaRPr lang="en-US" sz="3600" dirty="0" smtClean="0"/>
          </a:p>
          <a:p>
            <a:pPr lvl="1"/>
            <a:r>
              <a:rPr lang="en-US" dirty="0" smtClean="0"/>
              <a:t>Corporations can attract a much wider pool of investors and a larger amount of investment capital</a:t>
            </a:r>
            <a:endParaRPr lang="en-US" sz="3600" dirty="0" smtClean="0"/>
          </a:p>
          <a:p>
            <a:pPr lvl="1"/>
            <a:r>
              <a:rPr lang="en-US" dirty="0" smtClean="0"/>
              <a:t>So corporations can operate on an extremely large scale</a:t>
            </a:r>
            <a:endParaRPr lang="en-US" sz="3600" dirty="0" smtClean="0"/>
          </a:p>
          <a:p>
            <a:pPr lvl="0"/>
            <a:r>
              <a:rPr lang="en-US" dirty="0" smtClean="0"/>
              <a:t>Corporations have more longevity since they do not dissolve if a partner dies or decides to leave as the shares can be easily transferred to others</a:t>
            </a:r>
            <a:endParaRPr lang="en-US" sz="3600" dirty="0" smtClean="0"/>
          </a:p>
          <a:p>
            <a:pPr lvl="0"/>
            <a:r>
              <a:rPr lang="en-US" dirty="0" smtClean="0"/>
              <a:t>Corporations pay lower rates of income tax and dividends received by shareholders are also taxed at a lower rate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4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 legal and government fees for establishing a corporation are very high</a:t>
            </a:r>
            <a:endParaRPr lang="en-US" sz="3600" dirty="0" smtClean="0"/>
          </a:p>
          <a:p>
            <a:pPr lvl="0"/>
            <a:r>
              <a:rPr lang="en-US" dirty="0" smtClean="0"/>
              <a:t>Corporations are more closely regulated by the government, and they must:</a:t>
            </a:r>
            <a:endParaRPr lang="en-US" sz="3600" dirty="0" smtClean="0"/>
          </a:p>
          <a:p>
            <a:pPr lvl="1"/>
            <a:r>
              <a:rPr lang="en-US" dirty="0" smtClean="0"/>
              <a:t>Keep a set of books that lists their shareholders, directors, assets, and business dealings</a:t>
            </a:r>
            <a:endParaRPr lang="en-US" sz="3600" dirty="0" smtClean="0"/>
          </a:p>
          <a:p>
            <a:pPr lvl="1"/>
            <a:r>
              <a:rPr lang="en-US" dirty="0" smtClean="0"/>
              <a:t>Hold annual general meetings</a:t>
            </a:r>
            <a:endParaRPr lang="en-US" sz="3600" dirty="0" smtClean="0"/>
          </a:p>
          <a:p>
            <a:pPr lvl="1"/>
            <a:r>
              <a:rPr lang="en-US" dirty="0" smtClean="0"/>
              <a:t>Produce an annual financial statement</a:t>
            </a:r>
            <a:endParaRPr lang="en-US" sz="3600" dirty="0" smtClean="0"/>
          </a:p>
          <a:p>
            <a:pPr lvl="1"/>
            <a:r>
              <a:rPr lang="en-US" dirty="0" smtClean="0"/>
              <a:t>File annual corporate tax returns</a:t>
            </a:r>
            <a:endParaRPr lang="en-US" sz="3600" dirty="0" smtClean="0"/>
          </a:p>
          <a:p>
            <a:pPr lvl="0"/>
            <a:r>
              <a:rPr lang="en-US" dirty="0" smtClean="0"/>
              <a:t>Executives of many firms believe that these public disclosures can adversely affect the corporation’s privacy by providing important information to competitors</a:t>
            </a:r>
            <a:endParaRPr lang="en-US" sz="3600" dirty="0" smtClean="0"/>
          </a:p>
          <a:p>
            <a:pPr lvl="1"/>
            <a:r>
              <a:rPr lang="en-US" dirty="0" smtClean="0"/>
              <a:t>But governments require this info in order to protect investors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95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Large corporations may experience reduced personal incentive</a:t>
            </a:r>
            <a:endParaRPr lang="en-US" sz="3600" dirty="0" smtClean="0"/>
          </a:p>
          <a:p>
            <a:pPr lvl="1"/>
            <a:r>
              <a:rPr lang="en-US" dirty="0" smtClean="0"/>
              <a:t>Corporations have professional managers, so investors don’t have any hands-on control</a:t>
            </a:r>
            <a:endParaRPr lang="en-US" sz="3600" dirty="0" smtClean="0"/>
          </a:p>
          <a:p>
            <a:pPr lvl="1"/>
            <a:r>
              <a:rPr lang="en-US" dirty="0" smtClean="0"/>
              <a:t>The incentive and loyalty of a professional manager is rarely as strong as that of an owner</a:t>
            </a:r>
            <a:endParaRPr lang="en-US" sz="3600" dirty="0" smtClean="0"/>
          </a:p>
          <a:p>
            <a:pPr lvl="2"/>
            <a:r>
              <a:rPr lang="en-US" dirty="0" smtClean="0"/>
              <a:t>This is combated in some firms by offering managers stock options, profit sharing, and performance bonuses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37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Co-operative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7345362" cy="178585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co-operative</a:t>
            </a:r>
            <a:r>
              <a:rPr lang="en-US" dirty="0" smtClean="0"/>
              <a:t> is a business firm owned equally by its various members</a:t>
            </a:r>
            <a:endParaRPr lang="en-US" sz="3600" dirty="0" smtClean="0"/>
          </a:p>
          <a:p>
            <a:r>
              <a:rPr lang="en-US" dirty="0" smtClean="0"/>
              <a:t>Members of a co-operative must have a common relationship, goal, or economic purpose</a:t>
            </a:r>
            <a:endParaRPr lang="en-US" sz="3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9215" y="3919458"/>
            <a:ext cx="3910749" cy="234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50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Co-operative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i="1" dirty="0" smtClean="0"/>
              <a:t>Retail co-operatives</a:t>
            </a:r>
            <a:r>
              <a:rPr lang="en-US" dirty="0" smtClean="0"/>
              <a:t> are formed to provide goods to members at reduced prices</a:t>
            </a:r>
            <a:endParaRPr lang="en-US" sz="3600" dirty="0" smtClean="0"/>
          </a:p>
          <a:p>
            <a:pPr lvl="0"/>
            <a:r>
              <a:rPr lang="en-US" i="1" dirty="0" smtClean="0"/>
              <a:t>Marketing co-operatives</a:t>
            </a:r>
            <a:r>
              <a:rPr lang="en-US" dirty="0" smtClean="0"/>
              <a:t> are created to sell the produce of members at the best prices possible</a:t>
            </a:r>
            <a:endParaRPr lang="en-US" sz="3600" dirty="0" smtClean="0"/>
          </a:p>
          <a:p>
            <a:pPr lvl="0"/>
            <a:r>
              <a:rPr lang="en-US" i="1" dirty="0" smtClean="0"/>
              <a:t>Financial co-operatives</a:t>
            </a:r>
            <a:r>
              <a:rPr lang="en-US" dirty="0" smtClean="0"/>
              <a:t> are formed to arrange savings and loans for members at better rates than those available at local banks</a:t>
            </a:r>
            <a:endParaRPr lang="en-US" sz="3600" dirty="0" smtClean="0"/>
          </a:p>
          <a:p>
            <a:pPr lvl="0"/>
            <a:r>
              <a:rPr lang="en-US" i="1" dirty="0" smtClean="0"/>
              <a:t>Service co-operatives</a:t>
            </a:r>
            <a:r>
              <a:rPr lang="en-US" dirty="0" smtClean="0"/>
              <a:t> provide special services such as housing, medical insurance, and equipment rentals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76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Co-operative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Co-ops incorporate themselves under their provincial corporations act</a:t>
            </a:r>
          </a:p>
          <a:p>
            <a:pPr lvl="1"/>
            <a:r>
              <a:rPr lang="en-US" dirty="0" smtClean="0"/>
              <a:t>Permits them to secure limited personal liability for their members while maintaining all the other privileges of membership</a:t>
            </a:r>
            <a:endParaRPr lang="en-US" sz="3400" dirty="0" smtClean="0"/>
          </a:p>
          <a:p>
            <a:pPr lvl="0"/>
            <a:r>
              <a:rPr lang="en-US" dirty="0" smtClean="0"/>
              <a:t>For the purposes of collective decision-making, each member (regardless of the amount invested) is entitled to a single vote</a:t>
            </a:r>
            <a:endParaRPr lang="en-US" sz="3600" dirty="0" smtClean="0"/>
          </a:p>
          <a:p>
            <a:pPr lvl="1"/>
            <a:r>
              <a:rPr lang="en-US" dirty="0" smtClean="0"/>
              <a:t>A majority vote is required to carry any decision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32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Co-operative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Members elect a board of directors annually to handle the day-to-day operation of the co-op</a:t>
            </a:r>
            <a:endParaRPr lang="en-US" sz="3600" dirty="0" smtClean="0"/>
          </a:p>
          <a:p>
            <a:pPr lvl="0"/>
            <a:r>
              <a:rPr lang="en-US" dirty="0" smtClean="0"/>
              <a:t>Credit unions are a well-known example of a co-operative enterprise</a:t>
            </a:r>
            <a:endParaRPr lang="en-US" sz="3600" dirty="0" smtClean="0"/>
          </a:p>
          <a:p>
            <a:pPr lvl="1"/>
            <a:r>
              <a:rPr lang="en-US" dirty="0" smtClean="0"/>
              <a:t>Financial co-operatives whose members can obtain many of the same services (savings and loans) available from banks but at more favorable interest rates</a:t>
            </a:r>
            <a:endParaRPr lang="en-US" sz="3600" dirty="0" smtClean="0"/>
          </a:p>
          <a:p>
            <a:pPr lvl="1"/>
            <a:r>
              <a:rPr lang="en-US" dirty="0" smtClean="0"/>
              <a:t>Unlike banks, credit unions can only accept deposits from and arrange loans and mortgages for members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88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Each member has an equal say in all management decisions</a:t>
            </a:r>
            <a:endParaRPr lang="en-US" sz="3600" dirty="0" smtClean="0"/>
          </a:p>
          <a:p>
            <a:pPr lvl="0"/>
            <a:r>
              <a:rPr lang="en-US" dirty="0" smtClean="0"/>
              <a:t>Co-ops are not adversely affected by the death, insolvency, or incapacity of individual members</a:t>
            </a:r>
            <a:endParaRPr lang="en-US" sz="3600" dirty="0" smtClean="0"/>
          </a:p>
          <a:p>
            <a:pPr lvl="0"/>
            <a:r>
              <a:rPr lang="en-US" dirty="0" smtClean="0"/>
              <a:t>Members can obtain goods or services through the co-op or sell their products at better prices</a:t>
            </a:r>
            <a:endParaRPr lang="en-US" sz="3600" dirty="0" smtClean="0"/>
          </a:p>
          <a:p>
            <a:pPr lvl="0"/>
            <a:r>
              <a:rPr lang="en-US" dirty="0" smtClean="0"/>
              <a:t>Members can enjoy limited personal liability for the debts incurred by the co-op</a:t>
            </a:r>
            <a:endParaRPr lang="en-US" sz="3600" dirty="0" smtClean="0"/>
          </a:p>
          <a:p>
            <a:pPr lvl="0"/>
            <a:r>
              <a:rPr lang="en-US" dirty="0" smtClean="0"/>
              <a:t>Any profits made by the co-op that are not reinvested in the business are paid out to the members in the form of </a:t>
            </a:r>
            <a:r>
              <a:rPr lang="en-US" b="1" dirty="0" smtClean="0"/>
              <a:t>patronage </a:t>
            </a:r>
            <a:r>
              <a:rPr lang="en-US" dirty="0" smtClean="0"/>
              <a:t>returns</a:t>
            </a:r>
            <a:endParaRPr lang="en-US" sz="3600" dirty="0" smtClean="0"/>
          </a:p>
          <a:p>
            <a:pPr lvl="1"/>
            <a:r>
              <a:rPr lang="en-US" dirty="0" smtClean="0"/>
              <a:t>These payments are based on the amount of business transacted by each individual member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3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834526" y="981334"/>
          <a:ext cx="7345364" cy="521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6341"/>
                <a:gridCol w="1836341"/>
                <a:gridCol w="1836341"/>
                <a:gridCol w="183634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Industrial Category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 of Activity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Specific Examples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Goods-Producing Industries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Resource extraction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Farming, fishing, forestry, mining, hunting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Secondary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Manufacturing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Steel mills, paper mills, automobile assembly plants, breweries, furniture and appliance</a:t>
                      </a:r>
                      <a:r>
                        <a:rPr lang="en-US" sz="1400" baseline="0" dirty="0" smtClean="0"/>
                        <a:t> factories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Services-Producing Industries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Tertiary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Provision of services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Wholesale and retail sales outlets, medical clinics, legal offices, schools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Quaternary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Provision of highly specialized and expensive technology and support services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Research and development laboratories, information technology design, applied</a:t>
                      </a:r>
                      <a:r>
                        <a:rPr lang="en-US" sz="1400" baseline="0" dirty="0" smtClean="0"/>
                        <a:t> nuclear technology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7314" y="612002"/>
            <a:ext cx="465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6.1: The four types of industrial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 decision-making process can be problematic when many equal members have radically different ideas</a:t>
            </a:r>
            <a:endParaRPr lang="en-US" sz="3600" dirty="0" smtClean="0"/>
          </a:p>
          <a:p>
            <a:pPr lvl="0"/>
            <a:r>
              <a:rPr lang="en-US" dirty="0" smtClean="0"/>
              <a:t>The voluntary, and therefore unpaid, nature of the officers’ positions may discourage some capable people from offering their management expertise to the group</a:t>
            </a:r>
            <a:endParaRPr lang="en-US" sz="3600" dirty="0" smtClean="0"/>
          </a:p>
          <a:p>
            <a:pPr lvl="0"/>
            <a:r>
              <a:rPr lang="en-US" dirty="0" smtClean="0"/>
              <a:t>Co-operative are able to raise investment funds only from existing members, so they have a limited ability to raise capital when needed</a:t>
            </a:r>
            <a:endParaRPr lang="en-US" sz="3600" dirty="0" smtClean="0"/>
          </a:p>
          <a:p>
            <a:pPr lvl="0"/>
            <a:r>
              <a:rPr lang="en-US" dirty="0" smtClean="0"/>
              <a:t>Co-ops are restricted to conducting business with existing members</a:t>
            </a:r>
            <a:endParaRPr lang="en-US" sz="3600" dirty="0" smtClean="0"/>
          </a:p>
          <a:p>
            <a:pPr lvl="1"/>
            <a:r>
              <a:rPr lang="en-US" dirty="0" smtClean="0"/>
              <a:t>This limits the number of customers and the volume of business transactions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67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Government enterprises are owned by the federal, provincial, or municipal government</a:t>
            </a:r>
            <a:endParaRPr lang="en-US" sz="3600" dirty="0" smtClean="0"/>
          </a:p>
          <a:p>
            <a:pPr lvl="1"/>
            <a:r>
              <a:rPr lang="en-US" dirty="0" smtClean="0"/>
              <a:t>They generally provide services that the private sector won’t offer because the profits generated are lower than the amount of capital invested</a:t>
            </a:r>
            <a:endParaRPr lang="en-US" sz="3600" dirty="0" smtClean="0"/>
          </a:p>
          <a:p>
            <a:pPr lvl="0"/>
            <a:r>
              <a:rPr lang="en-US" dirty="0" smtClean="0"/>
              <a:t>The government may establish an enterprise to:</a:t>
            </a:r>
            <a:endParaRPr lang="en-US" sz="3600" dirty="0" smtClean="0"/>
          </a:p>
          <a:p>
            <a:pPr lvl="1"/>
            <a:r>
              <a:rPr lang="en-US" dirty="0" smtClean="0"/>
              <a:t>Provide competition in industries dominated by a single firm</a:t>
            </a:r>
            <a:endParaRPr lang="en-US" sz="3600" dirty="0" smtClean="0"/>
          </a:p>
          <a:p>
            <a:pPr lvl="1"/>
            <a:r>
              <a:rPr lang="en-US" dirty="0" smtClean="0"/>
              <a:t>Prevent the total private control of key industries</a:t>
            </a:r>
            <a:endParaRPr lang="en-US" sz="3600" dirty="0" smtClean="0"/>
          </a:p>
          <a:p>
            <a:pPr lvl="1"/>
            <a:r>
              <a:rPr lang="en-US" dirty="0" smtClean="0"/>
              <a:t>Increase employment or to centralize and standardize services</a:t>
            </a:r>
            <a:endParaRPr lang="en-US" sz="3600" dirty="0" smtClean="0"/>
          </a:p>
          <a:p>
            <a:pPr lvl="0"/>
            <a:r>
              <a:rPr lang="en-US" dirty="0" smtClean="0"/>
              <a:t>In recent years, the federal government and some provinces have actually made a concerted effort to privatize all or part of some government enterprises</a:t>
            </a:r>
            <a:endParaRPr lang="en-US" sz="3600" dirty="0" smtClean="0"/>
          </a:p>
          <a:p>
            <a:pPr lvl="1"/>
            <a:r>
              <a:rPr lang="en-US" dirty="0" smtClean="0"/>
              <a:t>Ex: In the 1980s the federal government of Canada privatized a number of Crown corporations such as Canadair, Teleglobe Canada, and Air Canada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14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130634" cy="393192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Most businesses owned by the federal government are operated as </a:t>
            </a:r>
            <a:r>
              <a:rPr lang="en-US" b="1" dirty="0" smtClean="0"/>
              <a:t>Crown corporations</a:t>
            </a:r>
            <a:endParaRPr lang="en-US" sz="3600" dirty="0" smtClean="0"/>
          </a:p>
          <a:p>
            <a:pPr lvl="1"/>
            <a:r>
              <a:rPr lang="en-US" dirty="0" smtClean="0"/>
              <a:t>The federal government holds all or most of the ownership shares of these corporations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5682" y="2501560"/>
            <a:ext cx="3276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At the provincial and municipal levels, government enterprises take on various forms:</a:t>
            </a:r>
            <a:endParaRPr lang="en-US" sz="3600" dirty="0" smtClean="0"/>
          </a:p>
          <a:p>
            <a:pPr lvl="1"/>
            <a:r>
              <a:rPr lang="en-US" dirty="0" smtClean="0"/>
              <a:t>Public utilities supply electricity and water</a:t>
            </a:r>
            <a:endParaRPr lang="en-US" sz="3600" dirty="0" smtClean="0"/>
          </a:p>
          <a:p>
            <a:pPr lvl="1"/>
            <a:r>
              <a:rPr lang="en-US" dirty="0" smtClean="0"/>
              <a:t>Provincial control boards sell liquor</a:t>
            </a:r>
            <a:endParaRPr lang="en-US" sz="3600" dirty="0" smtClean="0"/>
          </a:p>
          <a:p>
            <a:pPr lvl="1"/>
            <a:r>
              <a:rPr lang="en-US" dirty="0" smtClean="0"/>
              <a:t>Housing corporations provide affordable shelter</a:t>
            </a:r>
            <a:endParaRPr lang="en-US" sz="3600" dirty="0" smtClean="0"/>
          </a:p>
          <a:p>
            <a:pPr lvl="1"/>
            <a:r>
              <a:rPr lang="en-US" dirty="0" smtClean="0"/>
              <a:t>Transit commissions provide affordable public transportation</a:t>
            </a:r>
            <a:endParaRPr lang="en-US" sz="3600" dirty="0" smtClean="0"/>
          </a:p>
          <a:p>
            <a:pPr lvl="0"/>
            <a:r>
              <a:rPr lang="en-US" dirty="0" smtClean="0"/>
              <a:t>Government enterprises operate in the best interests of the community rather than to generate profits for shareholders</a:t>
            </a:r>
            <a:endParaRPr lang="en-US" sz="3600" dirty="0" smtClean="0"/>
          </a:p>
          <a:p>
            <a:pPr lvl="1"/>
            <a:r>
              <a:rPr lang="en-US" dirty="0" smtClean="0"/>
              <a:t>The government covers operating expenses and business losses through grants, subsidies, or annual operating budgets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12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is a lot of debate over the merits of government enterprise relative to private enterprise</a:t>
            </a:r>
            <a:endParaRPr lang="en-US" sz="3600" dirty="0" smtClean="0"/>
          </a:p>
          <a:p>
            <a:r>
              <a:rPr lang="en-US" dirty="0" smtClean="0"/>
              <a:t>Different provinces have come to different conclusions in regard to certain industries</a:t>
            </a:r>
            <a:endParaRPr lang="en-US" sz="3800" dirty="0" smtClean="0"/>
          </a:p>
          <a:p>
            <a:pPr lvl="1"/>
            <a:r>
              <a:rPr lang="en-US" dirty="0" smtClean="0"/>
              <a:t>Private companies in Ontario and Quebec provide telephone communications services, while in Saskatchewan these same services are provided by a provincial Crown corporation.  Each method seems to work well for the respective provinces</a:t>
            </a:r>
            <a:endParaRPr lang="en-US" sz="3400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44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973939" cy="39319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Certain industries that have a major impact on the common good, such as postal services, power companies, and railways, are state-owned in many countries because they seem to operate best without competition</a:t>
            </a:r>
            <a:endParaRPr lang="en-US" sz="3600" dirty="0" smtClean="0"/>
          </a:p>
          <a:p>
            <a:r>
              <a:rPr lang="en-US" dirty="0" smtClean="0"/>
              <a:t>These enterprises are referred to as </a:t>
            </a:r>
            <a:r>
              <a:rPr lang="en-US" i="1" dirty="0" smtClean="0"/>
              <a:t>natural monopolies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7255" y="1897996"/>
            <a:ext cx="3182050" cy="2118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7255" y="4075127"/>
            <a:ext cx="3182050" cy="21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8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378" dirty="0" smtClean="0"/>
              <a:t>At present, the Canadian public seems to </a:t>
            </a:r>
            <a:r>
              <a:rPr lang="en-US" sz="2378" dirty="0" err="1" smtClean="0"/>
              <a:t>favour</a:t>
            </a:r>
            <a:r>
              <a:rPr lang="en-US" sz="2378" dirty="0" smtClean="0"/>
              <a:t> privatizing government enterprises to reduce the size and cost of the government</a:t>
            </a:r>
          </a:p>
          <a:p>
            <a:r>
              <a:rPr lang="en-US" sz="2378" dirty="0" smtClean="0"/>
              <a:t>If the public concludes that private interests are not serving the common good adequately then it will pressure government to take over these private industries again</a:t>
            </a:r>
          </a:p>
          <a:p>
            <a:r>
              <a:rPr lang="en-US" sz="2378" dirty="0" smtClean="0"/>
              <a:t>In this way, the Canadian mixed-market economy will continue to exhibit simultaneously both capitalistic and socialistic tendencies as it searches for the most effective balance between the two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55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Non-Profit and Charitable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203913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Some organizations are government registered (federally or provincially) as non-profit charitable organizations</a:t>
            </a:r>
            <a:endParaRPr lang="en-US" sz="3600" dirty="0" smtClean="0"/>
          </a:p>
          <a:p>
            <a:pPr lvl="0"/>
            <a:r>
              <a:rPr lang="en-US" dirty="0" smtClean="0"/>
              <a:t>These private institutions are not permitted to generate profits</a:t>
            </a:r>
            <a:endParaRPr lang="en-US" sz="3600" dirty="0" smtClean="0"/>
          </a:p>
          <a:p>
            <a:pPr lvl="1"/>
            <a:r>
              <a:rPr lang="en-US" dirty="0" smtClean="0"/>
              <a:t>In return, their activities are income-tax exempt</a:t>
            </a:r>
            <a:endParaRPr lang="en-US" sz="3400" dirty="0" smtClean="0"/>
          </a:p>
          <a:p>
            <a:pPr lvl="0"/>
            <a:r>
              <a:rPr lang="en-US" dirty="0" smtClean="0"/>
              <a:t>Many of these institutions raise money to cover operating expenses from donations, grants, and fundraising activities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6911" y="4110779"/>
            <a:ext cx="4317572" cy="21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51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Non-Profit and Charitable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Examples of private non-profit charitable organizations include:</a:t>
            </a:r>
            <a:endParaRPr lang="en-US" sz="3600" dirty="0" smtClean="0"/>
          </a:p>
          <a:p>
            <a:pPr lvl="1"/>
            <a:r>
              <a:rPr lang="en-US" dirty="0" smtClean="0"/>
              <a:t>The Canadian Cancer Society</a:t>
            </a:r>
            <a:endParaRPr lang="en-US" sz="3600" dirty="0" smtClean="0"/>
          </a:p>
          <a:p>
            <a:pPr lvl="1"/>
            <a:r>
              <a:rPr lang="en-US" dirty="0" smtClean="0"/>
              <a:t>The Canadian National Institute for the Blind</a:t>
            </a:r>
            <a:endParaRPr lang="en-US" sz="3600" dirty="0" smtClean="0"/>
          </a:p>
          <a:p>
            <a:pPr lvl="1"/>
            <a:r>
              <a:rPr lang="en-US" dirty="0" smtClean="0"/>
              <a:t>Local food banks</a:t>
            </a:r>
            <a:endParaRPr lang="en-US" sz="3600" dirty="0" smtClean="0"/>
          </a:p>
          <a:p>
            <a:pPr lvl="0"/>
            <a:r>
              <a:rPr lang="en-US" dirty="0" smtClean="0"/>
              <a:t>District school boards are examples of public non-profit organizations</a:t>
            </a:r>
            <a:endParaRPr lang="en-US" sz="3600" dirty="0" smtClean="0"/>
          </a:p>
          <a:p>
            <a:pPr lvl="0"/>
            <a:r>
              <a:rPr lang="en-US" dirty="0" smtClean="0"/>
              <a:t>These enterprises are managed by a board of directors or elected trustees and operate through the work of both hired staff and volunteers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3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comparing the advantages and disadvantages of the five forms of business organizations we just discussed.  Make sure to label your rows and columns appropriately.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3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Historical Development of Canadian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An economy begins by developing its activities in the following order:</a:t>
            </a:r>
            <a:endParaRPr lang="en-US" sz="3600" dirty="0" smtClean="0"/>
          </a:p>
          <a:p>
            <a:pPr lvl="1"/>
            <a:r>
              <a:rPr lang="en-US" dirty="0" smtClean="0"/>
              <a:t>Natural resources</a:t>
            </a:r>
            <a:endParaRPr lang="en-US" sz="3600" dirty="0" smtClean="0"/>
          </a:p>
          <a:p>
            <a:pPr lvl="1"/>
            <a:r>
              <a:rPr lang="en-US" dirty="0" smtClean="0"/>
              <a:t>Manufacturing activities</a:t>
            </a:r>
            <a:endParaRPr lang="en-US" sz="3600" dirty="0" smtClean="0"/>
          </a:p>
          <a:p>
            <a:pPr lvl="1"/>
            <a:r>
              <a:rPr lang="en-US" dirty="0" smtClean="0"/>
              <a:t>Service sector</a:t>
            </a:r>
            <a:endParaRPr lang="en-US" sz="3600" dirty="0" smtClean="0"/>
          </a:p>
          <a:p>
            <a:pPr lvl="1"/>
            <a:r>
              <a:rPr lang="en-US" dirty="0" smtClean="0"/>
              <a:t>High-tech industries</a:t>
            </a:r>
            <a:endParaRPr lang="en-US" sz="3600" dirty="0" smtClean="0"/>
          </a:p>
          <a:p>
            <a:r>
              <a:rPr lang="en-US" dirty="0" smtClean="0"/>
              <a:t>A nation’s economy develops in a linear progression from the primary through to the quaternary sector</a:t>
            </a:r>
            <a:endParaRPr lang="en-US" sz="3800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916209" cy="39319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Canada’s economy first emerged and grew in response to the demands of urbanized European communities for Canadian natural resources</a:t>
            </a:r>
            <a:endParaRPr lang="en-US" sz="3600" dirty="0" smtClean="0"/>
          </a:p>
          <a:p>
            <a:pPr lvl="0"/>
            <a:r>
              <a:rPr lang="en-US" dirty="0" smtClean="0"/>
              <a:t>During the 16</a:t>
            </a:r>
            <a:r>
              <a:rPr lang="en-US" baseline="30000" dirty="0" smtClean="0"/>
              <a:t>th</a:t>
            </a:r>
            <a:r>
              <a:rPr lang="en-US" dirty="0" smtClean="0"/>
              <a:t>, 17</a:t>
            </a:r>
            <a:r>
              <a:rPr lang="en-US" baseline="30000" dirty="0" smtClean="0"/>
              <a:t>th</a:t>
            </a:r>
            <a:r>
              <a:rPr lang="en-US" dirty="0" smtClean="0"/>
              <a:t>,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centuries, fish, fur, and lumber were the export </a:t>
            </a:r>
            <a:r>
              <a:rPr lang="en-US" b="1" dirty="0" smtClean="0"/>
              <a:t>staples</a:t>
            </a:r>
            <a:r>
              <a:rPr lang="en-US" dirty="0" smtClean="0"/>
              <a:t> that gave the new economy the largest part of its income</a:t>
            </a:r>
            <a:endParaRPr lang="en-US" sz="3600" dirty="0" smtClean="0"/>
          </a:p>
          <a:p>
            <a:pPr lvl="1"/>
            <a:r>
              <a:rPr lang="en-US" dirty="0" smtClean="0"/>
              <a:t>These abundant resources attracted </a:t>
            </a:r>
            <a:r>
              <a:rPr lang="en-US" dirty="0" err="1" smtClean="0"/>
              <a:t>labour</a:t>
            </a:r>
            <a:r>
              <a:rPr lang="en-US" dirty="0" smtClean="0"/>
              <a:t> and capital from Great Britain and France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098" y="1705057"/>
            <a:ext cx="2953900" cy="2347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098" y="4192717"/>
            <a:ext cx="2953900" cy="21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Primary industries were the first type of industrial activity to develop in Canada on a significant scale</a:t>
            </a:r>
            <a:endParaRPr lang="en-US" sz="3600" dirty="0" smtClean="0"/>
          </a:p>
          <a:p>
            <a:pPr lvl="0"/>
            <a:r>
              <a:rPr lang="en-US" dirty="0" smtClean="0"/>
              <a:t>Canadian fish, fur, and lumber could be sold in European markets for gold and silver</a:t>
            </a:r>
          </a:p>
          <a:p>
            <a:pPr lvl="1"/>
            <a:r>
              <a:rPr lang="en-US" dirty="0" smtClean="0"/>
              <a:t>The British and French governments carefully controlled the expansion of these industries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Canadian colonists served as an additional market for European manufactured goods</a:t>
            </a:r>
          </a:p>
          <a:p>
            <a:pPr lvl="1"/>
            <a:r>
              <a:rPr lang="en-US" dirty="0" smtClean="0"/>
              <a:t>The early colonists had few manufacturing industries of their own</a:t>
            </a:r>
          </a:p>
          <a:p>
            <a:pPr lvl="0"/>
            <a:r>
              <a:rPr lang="en-US" dirty="0" smtClean="0"/>
              <a:t>As settlement in Canada increased and moved westward, first wheat, then iron, nickel, gold copper, and other metals were added to the growing list of export staples</a:t>
            </a:r>
          </a:p>
          <a:p>
            <a:pPr lvl="1"/>
            <a:r>
              <a:rPr lang="en-US" dirty="0" smtClean="0"/>
              <a:t>This attracted more specialized </a:t>
            </a:r>
            <a:r>
              <a:rPr lang="en-US" dirty="0" err="1" smtClean="0"/>
              <a:t>labour</a:t>
            </a:r>
            <a:r>
              <a:rPr lang="en-US" dirty="0" smtClean="0"/>
              <a:t> and capital into the economy, and Canadians began to manufacture locally some of the expensive consumer goods that had previously been available only from from Europe</a:t>
            </a:r>
          </a:p>
          <a:p>
            <a:pPr lvl="1"/>
            <a:r>
              <a:rPr lang="en-US" dirty="0" smtClean="0"/>
              <a:t>This local production meant that manufactured goods became cheaper for Canadians to buy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916209" cy="39319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Industrial Revolution that started in Britain around 1780 changed the way manufactured goods were produced</a:t>
            </a:r>
          </a:p>
          <a:p>
            <a:pPr lvl="0"/>
            <a:r>
              <a:rPr lang="en-US" dirty="0" smtClean="0"/>
              <a:t>With the development of fast steam-powered trains and ships after 1850, it also affected the free trade of goods between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0885" y="2894598"/>
            <a:ext cx="3614544" cy="22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3273</Words>
  <Application>Microsoft Office PowerPoint</Application>
  <PresentationFormat>On-screen Show (4:3)</PresentationFormat>
  <Paragraphs>289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Concourse</vt:lpstr>
      <vt:lpstr>Chapter 6: Business Organization &amp; Finance</vt:lpstr>
      <vt:lpstr>Types of Industrial Activity</vt:lpstr>
      <vt:lpstr>Types of Industrial Activity</vt:lpstr>
      <vt:lpstr>PowerPoint Presentation</vt:lpstr>
      <vt:lpstr>The Historical Development of Canadian Industry</vt:lpstr>
      <vt:lpstr>Primary Industries</vt:lpstr>
      <vt:lpstr>Primary Industries</vt:lpstr>
      <vt:lpstr>Primary Industries</vt:lpstr>
      <vt:lpstr>Secondary Industries</vt:lpstr>
      <vt:lpstr>Secondary Industries</vt:lpstr>
      <vt:lpstr>Services Industries</vt:lpstr>
      <vt:lpstr>Services Industries</vt:lpstr>
      <vt:lpstr>Services Industries</vt:lpstr>
      <vt:lpstr>Service Industries</vt:lpstr>
      <vt:lpstr>Forms of Business Organization</vt:lpstr>
      <vt:lpstr>The Sole Proprietorship</vt:lpstr>
      <vt:lpstr>Advantages</vt:lpstr>
      <vt:lpstr>Disadvantages</vt:lpstr>
      <vt:lpstr>The Partnership</vt:lpstr>
      <vt:lpstr>The Partnership</vt:lpstr>
      <vt:lpstr>Advantages</vt:lpstr>
      <vt:lpstr>Advantages</vt:lpstr>
      <vt:lpstr>Disadvantages</vt:lpstr>
      <vt:lpstr>Disadvantages</vt:lpstr>
      <vt:lpstr>Disadvantages</vt:lpstr>
      <vt:lpstr>The Corporation</vt:lpstr>
      <vt:lpstr>The Corporation</vt:lpstr>
      <vt:lpstr>The Corporation</vt:lpstr>
      <vt:lpstr>The Corporation</vt:lpstr>
      <vt:lpstr>Advantages</vt:lpstr>
      <vt:lpstr>Advantages</vt:lpstr>
      <vt:lpstr>Advantages</vt:lpstr>
      <vt:lpstr>Disadvantages</vt:lpstr>
      <vt:lpstr>Disadvantages</vt:lpstr>
      <vt:lpstr>The Co-operative Enterprise</vt:lpstr>
      <vt:lpstr>The Co-operative Enterprise</vt:lpstr>
      <vt:lpstr>The Co-operative Enterprise</vt:lpstr>
      <vt:lpstr>The Co-operative Enterprise</vt:lpstr>
      <vt:lpstr>Advantages</vt:lpstr>
      <vt:lpstr>Disadvantages</vt:lpstr>
      <vt:lpstr>The Government Enterprise</vt:lpstr>
      <vt:lpstr>The Government Enterprise</vt:lpstr>
      <vt:lpstr>The Government Enterprise</vt:lpstr>
      <vt:lpstr>The Government Enterprise</vt:lpstr>
      <vt:lpstr>The Government Enterprise</vt:lpstr>
      <vt:lpstr>The Government Enterprise</vt:lpstr>
      <vt:lpstr>Non-Profit and Charitable Organizations</vt:lpstr>
      <vt:lpstr>Non-Profit and Charitable Organizations</vt:lpstr>
      <vt:lpstr>Assignment: Part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Business Organization &amp; Finance</dc:title>
  <dc:creator>Brian</dc:creator>
  <cp:lastModifiedBy>Brian</cp:lastModifiedBy>
  <cp:revision>5</cp:revision>
  <dcterms:created xsi:type="dcterms:W3CDTF">2016-06-20T12:50:43Z</dcterms:created>
  <dcterms:modified xsi:type="dcterms:W3CDTF">2016-06-21T13:06:44Z</dcterms:modified>
</cp:coreProperties>
</file>