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A3F9D7E-9DA3-429E-8BA3-412F85CB74F6}" type="datetimeFigureOut">
              <a:rPr lang="en-CA" smtClean="0"/>
              <a:t>2018-04-05</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B5E23FE-940F-4340-8D9F-23A99EBE451D}"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3F9D7E-9DA3-429E-8BA3-412F85CB74F6}" type="datetimeFigureOut">
              <a:rPr lang="en-CA" smtClean="0"/>
              <a:t>2018-04-05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B5E23FE-940F-4340-8D9F-23A99EBE451D}"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3F9D7E-9DA3-429E-8BA3-412F85CB74F6}" type="datetimeFigureOut">
              <a:rPr lang="en-CA" smtClean="0"/>
              <a:t>2018-04-05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B5E23FE-940F-4340-8D9F-23A99EBE451D}"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3F9D7E-9DA3-429E-8BA3-412F85CB74F6}" type="datetimeFigureOut">
              <a:rPr lang="en-CA" smtClean="0"/>
              <a:t>2018-04-05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B5E23FE-940F-4340-8D9F-23A99EBE451D}"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A3F9D7E-9DA3-429E-8BA3-412F85CB74F6}" type="datetimeFigureOut">
              <a:rPr lang="en-CA" smtClean="0"/>
              <a:t>2018-04-05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B5E23FE-940F-4340-8D9F-23A99EBE451D}"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A3F9D7E-9DA3-429E-8BA3-412F85CB74F6}" type="datetimeFigureOut">
              <a:rPr lang="en-CA" smtClean="0"/>
              <a:t>2018-04-05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B5E23FE-940F-4340-8D9F-23A99EBE451D}"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A3F9D7E-9DA3-429E-8BA3-412F85CB74F6}" type="datetimeFigureOut">
              <a:rPr lang="en-CA" smtClean="0"/>
              <a:t>2018-04-05</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1B5E23FE-940F-4340-8D9F-23A99EBE451D}"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A3F9D7E-9DA3-429E-8BA3-412F85CB74F6}" type="datetimeFigureOut">
              <a:rPr lang="en-CA" smtClean="0"/>
              <a:t>2018-04-05</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1B5E23FE-940F-4340-8D9F-23A99EBE451D}"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A3F9D7E-9DA3-429E-8BA3-412F85CB74F6}" type="datetimeFigureOut">
              <a:rPr lang="en-CA" smtClean="0"/>
              <a:t>2018-04-05</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1B5E23FE-940F-4340-8D9F-23A99EBE451D}"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A3F9D7E-9DA3-429E-8BA3-412F85CB74F6}" type="datetimeFigureOut">
              <a:rPr lang="en-CA" smtClean="0"/>
              <a:t>2018-04-05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B5E23FE-940F-4340-8D9F-23A99EBE451D}"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A3F9D7E-9DA3-429E-8BA3-412F85CB74F6}" type="datetimeFigureOut">
              <a:rPr lang="en-CA" smtClean="0"/>
              <a:t>2018-04-05</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B5E23FE-940F-4340-8D9F-23A99EBE451D}"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3F9D7E-9DA3-429E-8BA3-412F85CB74F6}" type="datetimeFigureOut">
              <a:rPr lang="en-CA" smtClean="0"/>
              <a:t>2018-04-05</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5E23FE-940F-4340-8D9F-23A99EBE451D}"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Economics and the Real Estate Market &amp; Contract Law </a:t>
            </a:r>
            <a:endParaRPr lang="en-CA" dirty="0"/>
          </a:p>
        </p:txBody>
      </p:sp>
      <p:sp>
        <p:nvSpPr>
          <p:cNvPr id="3" name="Subtitle 2"/>
          <p:cNvSpPr>
            <a:spLocks noGrp="1"/>
          </p:cNvSpPr>
          <p:nvPr>
            <p:ph type="subTitle" idx="1"/>
          </p:nvPr>
        </p:nvSpPr>
        <p:spPr/>
        <p:txBody>
          <a:bodyPr/>
          <a:lstStyle/>
          <a:p>
            <a:r>
              <a:rPr lang="en-CA" dirty="0" smtClean="0"/>
              <a:t>Mr. Singh </a:t>
            </a:r>
            <a:endParaRPr lang="en-CA" dirty="0"/>
          </a:p>
        </p:txBody>
      </p:sp>
    </p:spTree>
    <p:extLst>
      <p:ext uri="{BB962C8B-B14F-4D97-AF65-F5344CB8AC3E}">
        <p14:creationId xmlns:p14="http://schemas.microsoft.com/office/powerpoint/2010/main" val="361131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If the object of the contract is illegal by statute or common law, the contract will be void</a:t>
            </a:r>
          </a:p>
          <a:p>
            <a:r>
              <a:rPr lang="en-CA" dirty="0" smtClean="0"/>
              <a:t>Examples include:</a:t>
            </a:r>
          </a:p>
          <a:p>
            <a:r>
              <a:rPr lang="en-CA" dirty="0" smtClean="0"/>
              <a:t>Criminal activity </a:t>
            </a:r>
          </a:p>
          <a:p>
            <a:r>
              <a:rPr lang="en-CA" dirty="0" smtClean="0"/>
              <a:t>Price Fixing </a:t>
            </a:r>
          </a:p>
          <a:p>
            <a:r>
              <a:rPr lang="en-CA" dirty="0" smtClean="0"/>
              <a:t>Gambling or wagering </a:t>
            </a:r>
          </a:p>
          <a:p>
            <a:endParaRPr lang="en-CA" dirty="0"/>
          </a:p>
        </p:txBody>
      </p:sp>
      <p:sp>
        <p:nvSpPr>
          <p:cNvPr id="3" name="Title 2"/>
          <p:cNvSpPr>
            <a:spLocks noGrp="1"/>
          </p:cNvSpPr>
          <p:nvPr>
            <p:ph type="title"/>
          </p:nvPr>
        </p:nvSpPr>
        <p:spPr/>
        <p:txBody>
          <a:bodyPr/>
          <a:lstStyle/>
          <a:p>
            <a:r>
              <a:rPr lang="en-CA" dirty="0" smtClean="0"/>
              <a:t>Lawful Object </a:t>
            </a:r>
            <a:endParaRPr lang="en-CA" dirty="0"/>
          </a:p>
        </p:txBody>
      </p:sp>
    </p:spTree>
    <p:extLst>
      <p:ext uri="{BB962C8B-B14F-4D97-AF65-F5344CB8AC3E}">
        <p14:creationId xmlns:p14="http://schemas.microsoft.com/office/powerpoint/2010/main" val="302202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Consideration is what each party receives or is to receive in exchange for a promises to act in a certain </a:t>
            </a:r>
            <a:r>
              <a:rPr lang="en-CA" dirty="0"/>
              <a:t>manner and is something of value that is given by a </a:t>
            </a:r>
            <a:r>
              <a:rPr lang="en-CA" b="1" dirty="0" err="1"/>
              <a:t>promisee</a:t>
            </a:r>
            <a:r>
              <a:rPr lang="en-CA" dirty="0"/>
              <a:t> to a </a:t>
            </a:r>
            <a:r>
              <a:rPr lang="en-CA" b="1" dirty="0"/>
              <a:t>promisor</a:t>
            </a:r>
            <a:r>
              <a:rPr lang="en-CA" dirty="0"/>
              <a:t> to make the promise binding</a:t>
            </a:r>
            <a:r>
              <a:rPr lang="en-CA" dirty="0" smtClean="0"/>
              <a:t>.</a:t>
            </a:r>
          </a:p>
          <a:p>
            <a:r>
              <a:rPr lang="en-CA" dirty="0" smtClean="0"/>
              <a:t>3 types of consideration </a:t>
            </a:r>
          </a:p>
          <a:p>
            <a:r>
              <a:rPr lang="en-CA" b="1" dirty="0" smtClean="0"/>
              <a:t>Value consideration </a:t>
            </a:r>
            <a:r>
              <a:rPr lang="en-CA" dirty="0" smtClean="0"/>
              <a:t>is what either party receives of some worth</a:t>
            </a:r>
            <a:endParaRPr lang="en-CA" b="1" dirty="0" smtClean="0"/>
          </a:p>
          <a:p>
            <a:endParaRPr lang="en-CA" dirty="0"/>
          </a:p>
          <a:p>
            <a:endParaRPr lang="en-CA" dirty="0" smtClean="0"/>
          </a:p>
        </p:txBody>
      </p:sp>
      <p:sp>
        <p:nvSpPr>
          <p:cNvPr id="3" name="Title 2"/>
          <p:cNvSpPr>
            <a:spLocks noGrp="1"/>
          </p:cNvSpPr>
          <p:nvPr>
            <p:ph type="title"/>
          </p:nvPr>
        </p:nvSpPr>
        <p:spPr/>
        <p:txBody>
          <a:bodyPr/>
          <a:lstStyle/>
          <a:p>
            <a:r>
              <a:rPr lang="en-CA" dirty="0" smtClean="0"/>
              <a:t>Consideration </a:t>
            </a:r>
            <a:endParaRPr lang="en-CA" dirty="0"/>
          </a:p>
        </p:txBody>
      </p:sp>
    </p:spTree>
    <p:extLst>
      <p:ext uri="{BB962C8B-B14F-4D97-AF65-F5344CB8AC3E}">
        <p14:creationId xmlns:p14="http://schemas.microsoft.com/office/powerpoint/2010/main" val="9385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smtClean="0"/>
              <a:t>Lawful Consideration </a:t>
            </a:r>
            <a:r>
              <a:rPr lang="en-CA" dirty="0" smtClean="0"/>
              <a:t>– Consideration under the contract must be lawful </a:t>
            </a:r>
          </a:p>
          <a:p>
            <a:r>
              <a:rPr lang="en-CA" dirty="0"/>
              <a:t>If the buyer and seller knowingly agree to transact business based on stolen money or goods, the contract does not have lawful consideration. </a:t>
            </a:r>
            <a:endParaRPr lang="en-CA" dirty="0" smtClean="0"/>
          </a:p>
          <a:p>
            <a:r>
              <a:rPr lang="en-CA" b="1" dirty="0" smtClean="0"/>
              <a:t>Past Consideration – </a:t>
            </a:r>
            <a:r>
              <a:rPr lang="en-CA" dirty="0" smtClean="0"/>
              <a:t>Old consideration is no consideration. </a:t>
            </a:r>
          </a:p>
          <a:p>
            <a:r>
              <a:rPr lang="en-CA" dirty="0" smtClean="0"/>
              <a:t>Discussed in class</a:t>
            </a:r>
            <a:endParaRPr lang="en-CA" dirty="0"/>
          </a:p>
        </p:txBody>
      </p:sp>
      <p:sp>
        <p:nvSpPr>
          <p:cNvPr id="3" name="Title 2"/>
          <p:cNvSpPr>
            <a:spLocks noGrp="1"/>
          </p:cNvSpPr>
          <p:nvPr>
            <p:ph type="title"/>
          </p:nvPr>
        </p:nvSpPr>
        <p:spPr/>
        <p:txBody>
          <a:bodyPr/>
          <a:lstStyle/>
          <a:p>
            <a:r>
              <a:rPr lang="en-CA" dirty="0" smtClean="0"/>
              <a:t>Consideration Cont’d </a:t>
            </a:r>
            <a:endParaRPr lang="en-CA" dirty="0"/>
          </a:p>
        </p:txBody>
      </p:sp>
    </p:spTree>
    <p:extLst>
      <p:ext uri="{BB962C8B-B14F-4D97-AF65-F5344CB8AC3E}">
        <p14:creationId xmlns:p14="http://schemas.microsoft.com/office/powerpoint/2010/main" val="943728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124744"/>
            <a:ext cx="8069407" cy="5328592"/>
          </a:xfrm>
        </p:spPr>
      </p:pic>
      <p:sp>
        <p:nvSpPr>
          <p:cNvPr id="3" name="Title 2"/>
          <p:cNvSpPr>
            <a:spLocks noGrp="1"/>
          </p:cNvSpPr>
          <p:nvPr>
            <p:ph type="title"/>
          </p:nvPr>
        </p:nvSpPr>
        <p:spPr/>
        <p:txBody>
          <a:bodyPr/>
          <a:lstStyle/>
          <a:p>
            <a:r>
              <a:rPr lang="en-CA" dirty="0" smtClean="0"/>
              <a:t>Offer and Acceptance </a:t>
            </a:r>
            <a:endParaRPr lang="en-CA" dirty="0"/>
          </a:p>
        </p:txBody>
      </p:sp>
    </p:spTree>
    <p:extLst>
      <p:ext uri="{BB962C8B-B14F-4D97-AF65-F5344CB8AC3E}">
        <p14:creationId xmlns:p14="http://schemas.microsoft.com/office/powerpoint/2010/main" val="1680696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827992"/>
          </a:xfrm>
        </p:spPr>
        <p:txBody>
          <a:bodyPr>
            <a:normAutofit/>
          </a:bodyPr>
          <a:lstStyle/>
          <a:p>
            <a:r>
              <a:rPr lang="en-CA" dirty="0"/>
              <a:t>A contract is formed when the offer (made by the offeror) is accepted by the other party (the offeree</a:t>
            </a:r>
            <a:r>
              <a:rPr lang="en-CA" dirty="0" smtClean="0"/>
              <a:t>)</a:t>
            </a:r>
          </a:p>
          <a:p>
            <a:r>
              <a:rPr lang="en-CA" dirty="0"/>
              <a:t>Where the communication of acceptance is permitted by mail, telegram or fax, such acceptance is deemed to be completed upon the letter having been mailed, the telegram sent or the fax transmitted</a:t>
            </a:r>
            <a:r>
              <a:rPr lang="en-CA" dirty="0" smtClean="0"/>
              <a:t>.</a:t>
            </a:r>
          </a:p>
          <a:p>
            <a:r>
              <a:rPr lang="en-CA" dirty="0" smtClean="0"/>
              <a:t>This means that the contract is binding even if the letter, fax or telegram have not been received </a:t>
            </a:r>
            <a:endParaRPr lang="en-CA" dirty="0"/>
          </a:p>
        </p:txBody>
      </p:sp>
      <p:sp>
        <p:nvSpPr>
          <p:cNvPr id="3" name="Title 2"/>
          <p:cNvSpPr>
            <a:spLocks noGrp="1"/>
          </p:cNvSpPr>
          <p:nvPr>
            <p:ph type="title"/>
          </p:nvPr>
        </p:nvSpPr>
        <p:spPr/>
        <p:txBody>
          <a:bodyPr/>
          <a:lstStyle/>
          <a:p>
            <a:r>
              <a:rPr lang="en-CA" dirty="0" smtClean="0"/>
              <a:t>Offer and Acceptance </a:t>
            </a:r>
            <a:endParaRPr lang="en-CA" dirty="0"/>
          </a:p>
        </p:txBody>
      </p:sp>
    </p:spTree>
    <p:extLst>
      <p:ext uri="{BB962C8B-B14F-4D97-AF65-F5344CB8AC3E}">
        <p14:creationId xmlns:p14="http://schemas.microsoft.com/office/powerpoint/2010/main" val="94240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Agreement must have genuine intent </a:t>
            </a:r>
            <a:r>
              <a:rPr lang="en-CA" dirty="0"/>
              <a:t> </a:t>
            </a:r>
            <a:endParaRPr lang="en-CA" dirty="0" smtClean="0"/>
          </a:p>
          <a:p>
            <a:r>
              <a:rPr lang="en-CA" dirty="0" smtClean="0"/>
              <a:t>One </a:t>
            </a:r>
            <a:r>
              <a:rPr lang="en-CA" dirty="0"/>
              <a:t>of the parties may have been induced to enter into the agreement by improper means and the document does not express what was </a:t>
            </a:r>
            <a:r>
              <a:rPr lang="en-CA" dirty="0" smtClean="0"/>
              <a:t>intended</a:t>
            </a:r>
          </a:p>
          <a:p>
            <a:r>
              <a:rPr lang="en-CA" dirty="0" smtClean="0"/>
              <a:t>Sometimes mistakes are made with contracts but not all mistakes are considered a legal mistake</a:t>
            </a:r>
          </a:p>
          <a:p>
            <a:r>
              <a:rPr lang="en-CA" dirty="0" smtClean="0"/>
              <a:t>Only certain types of mistakes give rise to remedy </a:t>
            </a:r>
            <a:endParaRPr lang="en-CA" dirty="0"/>
          </a:p>
        </p:txBody>
      </p:sp>
      <p:sp>
        <p:nvSpPr>
          <p:cNvPr id="3" name="Title 2"/>
          <p:cNvSpPr>
            <a:spLocks noGrp="1"/>
          </p:cNvSpPr>
          <p:nvPr>
            <p:ph type="title"/>
          </p:nvPr>
        </p:nvSpPr>
        <p:spPr/>
        <p:txBody>
          <a:bodyPr/>
          <a:lstStyle/>
          <a:p>
            <a:r>
              <a:rPr lang="en-CA" dirty="0" smtClean="0"/>
              <a:t>Genuine Intention </a:t>
            </a:r>
            <a:endParaRPr lang="en-CA" dirty="0"/>
          </a:p>
        </p:txBody>
      </p:sp>
    </p:spTree>
    <p:extLst>
      <p:ext uri="{BB962C8B-B14F-4D97-AF65-F5344CB8AC3E}">
        <p14:creationId xmlns:p14="http://schemas.microsoft.com/office/powerpoint/2010/main" val="205953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There are 3 types of mistakes:</a:t>
            </a:r>
          </a:p>
          <a:p>
            <a:r>
              <a:rPr lang="en-CA" b="1" dirty="0" smtClean="0"/>
              <a:t>Common Mistakes – </a:t>
            </a:r>
            <a:r>
              <a:rPr lang="en-CA" dirty="0" smtClean="0"/>
              <a:t>Both parties make the same mistake </a:t>
            </a:r>
          </a:p>
          <a:p>
            <a:r>
              <a:rPr lang="en-CA" b="1" dirty="0" smtClean="0"/>
              <a:t>Mutual Mistake – </a:t>
            </a:r>
            <a:r>
              <a:rPr lang="en-CA" dirty="0" smtClean="0"/>
              <a:t>Parties misunderstand each other and are at cross purposes </a:t>
            </a:r>
          </a:p>
          <a:p>
            <a:r>
              <a:rPr lang="en-CA" b="1" dirty="0" smtClean="0"/>
              <a:t>Unilateral Mistake - </a:t>
            </a:r>
            <a:r>
              <a:rPr lang="en-CA" dirty="0"/>
              <a:t>One of the parties is mistaken concerning a fundamental character of the contract.</a:t>
            </a:r>
            <a:endParaRPr lang="en-CA" b="1" dirty="0" smtClean="0"/>
          </a:p>
        </p:txBody>
      </p:sp>
      <p:sp>
        <p:nvSpPr>
          <p:cNvPr id="3" name="Title 2"/>
          <p:cNvSpPr>
            <a:spLocks noGrp="1"/>
          </p:cNvSpPr>
          <p:nvPr>
            <p:ph type="title"/>
          </p:nvPr>
        </p:nvSpPr>
        <p:spPr/>
        <p:txBody>
          <a:bodyPr/>
          <a:lstStyle/>
          <a:p>
            <a:r>
              <a:rPr lang="en-CA" dirty="0" smtClean="0"/>
              <a:t>Genuine Intention </a:t>
            </a:r>
            <a:endParaRPr lang="en-CA" dirty="0"/>
          </a:p>
        </p:txBody>
      </p:sp>
    </p:spTree>
    <p:extLst>
      <p:ext uri="{BB962C8B-B14F-4D97-AF65-F5344CB8AC3E}">
        <p14:creationId xmlns:p14="http://schemas.microsoft.com/office/powerpoint/2010/main" val="34689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1196752"/>
            <a:ext cx="5353039" cy="5367950"/>
          </a:xfrm>
        </p:spPr>
      </p:pic>
      <p:sp>
        <p:nvSpPr>
          <p:cNvPr id="3" name="Title 2"/>
          <p:cNvSpPr>
            <a:spLocks noGrp="1"/>
          </p:cNvSpPr>
          <p:nvPr>
            <p:ph type="title"/>
          </p:nvPr>
        </p:nvSpPr>
        <p:spPr/>
        <p:txBody>
          <a:bodyPr/>
          <a:lstStyle/>
          <a:p>
            <a:r>
              <a:rPr lang="en-CA" dirty="0"/>
              <a:t>Genuine Intention </a:t>
            </a:r>
          </a:p>
        </p:txBody>
      </p:sp>
    </p:spTree>
    <p:extLst>
      <p:ext uri="{BB962C8B-B14F-4D97-AF65-F5344CB8AC3E}">
        <p14:creationId xmlns:p14="http://schemas.microsoft.com/office/powerpoint/2010/main" val="3542699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b="1" dirty="0" smtClean="0"/>
              <a:t>Duress or Undue influence </a:t>
            </a:r>
          </a:p>
          <a:p>
            <a:r>
              <a:rPr lang="en-CA" dirty="0" smtClean="0"/>
              <a:t>Duress </a:t>
            </a:r>
            <a:r>
              <a:rPr lang="en-CA" dirty="0"/>
              <a:t>involves the threat of violence, force or pressure to coerce a person into an action against his or her will. Duress occurs when a person does not act with his/her free will, but instead through fear of personal suffering</a:t>
            </a:r>
            <a:r>
              <a:rPr lang="en-CA" dirty="0" smtClean="0"/>
              <a:t>.</a:t>
            </a:r>
          </a:p>
          <a:p>
            <a:r>
              <a:rPr lang="en-CA" dirty="0"/>
              <a:t>Undue influence is the improper use of one person’s power over another to induce that person into a contract. </a:t>
            </a:r>
            <a:endParaRPr lang="en-CA" b="1" dirty="0"/>
          </a:p>
        </p:txBody>
      </p:sp>
      <p:sp>
        <p:nvSpPr>
          <p:cNvPr id="3" name="Title 2"/>
          <p:cNvSpPr>
            <a:spLocks noGrp="1"/>
          </p:cNvSpPr>
          <p:nvPr>
            <p:ph type="title"/>
          </p:nvPr>
        </p:nvSpPr>
        <p:spPr/>
        <p:txBody>
          <a:bodyPr/>
          <a:lstStyle/>
          <a:p>
            <a:r>
              <a:rPr lang="en-CA" dirty="0" smtClean="0"/>
              <a:t>Genuine Intention </a:t>
            </a:r>
            <a:endParaRPr lang="en-CA" dirty="0"/>
          </a:p>
        </p:txBody>
      </p:sp>
    </p:spTree>
    <p:extLst>
      <p:ext uri="{BB962C8B-B14F-4D97-AF65-F5344CB8AC3E}">
        <p14:creationId xmlns:p14="http://schemas.microsoft.com/office/powerpoint/2010/main" val="400090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smtClean="0"/>
              <a:t>Failure to Disclose </a:t>
            </a:r>
          </a:p>
          <a:p>
            <a:r>
              <a:rPr lang="en-CA" dirty="0" smtClean="0"/>
              <a:t>In terms of real </a:t>
            </a:r>
            <a:r>
              <a:rPr lang="en-CA" dirty="0"/>
              <a:t>estate The non-disclosure of material latent defects might invalidate a </a:t>
            </a:r>
            <a:r>
              <a:rPr lang="en-CA" dirty="0" smtClean="0"/>
              <a:t>contract</a:t>
            </a:r>
          </a:p>
          <a:p>
            <a:r>
              <a:rPr lang="en-CA" dirty="0" smtClean="0"/>
              <a:t>If you know of something wrong with the property and sell it, that contract is void</a:t>
            </a:r>
            <a:endParaRPr lang="en-CA" dirty="0"/>
          </a:p>
        </p:txBody>
      </p:sp>
      <p:sp>
        <p:nvSpPr>
          <p:cNvPr id="3" name="Title 2"/>
          <p:cNvSpPr>
            <a:spLocks noGrp="1"/>
          </p:cNvSpPr>
          <p:nvPr>
            <p:ph type="title"/>
          </p:nvPr>
        </p:nvSpPr>
        <p:spPr/>
        <p:txBody>
          <a:bodyPr/>
          <a:lstStyle/>
          <a:p>
            <a:r>
              <a:rPr lang="en-CA" dirty="0" smtClean="0"/>
              <a:t>Genuine Intention </a:t>
            </a:r>
            <a:endParaRPr lang="en-CA" dirty="0"/>
          </a:p>
        </p:txBody>
      </p:sp>
    </p:spTree>
    <p:extLst>
      <p:ext uri="{BB962C8B-B14F-4D97-AF65-F5344CB8AC3E}">
        <p14:creationId xmlns:p14="http://schemas.microsoft.com/office/powerpoint/2010/main" val="227827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Real estate market is different than a regular market because no physical marketplace exists </a:t>
            </a:r>
          </a:p>
          <a:p>
            <a:r>
              <a:rPr lang="en-CA" dirty="0" smtClean="0"/>
              <a:t>There is no set place where you can go to buy real estate. It’s all over the world </a:t>
            </a:r>
          </a:p>
          <a:p>
            <a:r>
              <a:rPr lang="en-CA" dirty="0" smtClean="0"/>
              <a:t>There are other characteristics that are different than a typical sales market </a:t>
            </a:r>
            <a:endParaRPr lang="en-CA" dirty="0"/>
          </a:p>
        </p:txBody>
      </p:sp>
      <p:sp>
        <p:nvSpPr>
          <p:cNvPr id="3" name="Title 2"/>
          <p:cNvSpPr>
            <a:spLocks noGrp="1"/>
          </p:cNvSpPr>
          <p:nvPr>
            <p:ph type="title"/>
          </p:nvPr>
        </p:nvSpPr>
        <p:spPr/>
        <p:txBody>
          <a:bodyPr/>
          <a:lstStyle/>
          <a:p>
            <a:r>
              <a:rPr lang="en-CA" dirty="0" smtClean="0"/>
              <a:t>Real Estate market </a:t>
            </a:r>
            <a:endParaRPr lang="en-CA" dirty="0"/>
          </a:p>
        </p:txBody>
      </p:sp>
    </p:spTree>
    <p:extLst>
      <p:ext uri="{BB962C8B-B14F-4D97-AF65-F5344CB8AC3E}">
        <p14:creationId xmlns:p14="http://schemas.microsoft.com/office/powerpoint/2010/main" val="317948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t"/>
            <a:r>
              <a:rPr lang="en-CA" dirty="0"/>
              <a:t>One party is knowledgeable and experienced while the other is ill-informed and inexperienced.</a:t>
            </a:r>
          </a:p>
          <a:p>
            <a:pPr fontAlgn="t"/>
            <a:r>
              <a:rPr lang="en-CA" dirty="0"/>
              <a:t>A gift is made by a child to an adult, guardian or ward; a beneficiary to a trustee; a patient to a doctor; a person to a spiritual advisor; or, a client to a solicitor.</a:t>
            </a:r>
          </a:p>
          <a:p>
            <a:pPr fontAlgn="t"/>
            <a:r>
              <a:rPr lang="en-CA" dirty="0"/>
              <a:t>A real estate salesperson purchases property from his/her client.</a:t>
            </a:r>
          </a:p>
          <a:p>
            <a:endParaRPr lang="en-CA" dirty="0"/>
          </a:p>
        </p:txBody>
      </p:sp>
      <p:sp>
        <p:nvSpPr>
          <p:cNvPr id="3" name="Title 2"/>
          <p:cNvSpPr>
            <a:spLocks noGrp="1"/>
          </p:cNvSpPr>
          <p:nvPr>
            <p:ph type="title"/>
          </p:nvPr>
        </p:nvSpPr>
        <p:spPr/>
        <p:txBody>
          <a:bodyPr/>
          <a:lstStyle/>
          <a:p>
            <a:r>
              <a:rPr lang="en-CA" dirty="0" smtClean="0"/>
              <a:t>Genuine Intention </a:t>
            </a:r>
            <a:endParaRPr lang="en-CA" dirty="0"/>
          </a:p>
        </p:txBody>
      </p:sp>
    </p:spTree>
    <p:extLst>
      <p:ext uri="{BB962C8B-B14F-4D97-AF65-F5344CB8AC3E}">
        <p14:creationId xmlns:p14="http://schemas.microsoft.com/office/powerpoint/2010/main" val="1119272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The terms of an agreement must be definite and clear and if the essential terms have not been agreed upon, a binding contract does not exist</a:t>
            </a:r>
            <a:r>
              <a:rPr lang="en-CA" dirty="0" smtClean="0"/>
              <a:t>.</a:t>
            </a:r>
          </a:p>
          <a:p>
            <a:r>
              <a:rPr lang="en-CA" dirty="0"/>
              <a:t>A contract in which no date was specified for possession might be held to be invalid for lack of certainty</a:t>
            </a:r>
            <a:endParaRPr lang="en-CA" dirty="0"/>
          </a:p>
        </p:txBody>
      </p:sp>
      <p:sp>
        <p:nvSpPr>
          <p:cNvPr id="3" name="Title 2"/>
          <p:cNvSpPr>
            <a:spLocks noGrp="1"/>
          </p:cNvSpPr>
          <p:nvPr>
            <p:ph type="title"/>
          </p:nvPr>
        </p:nvSpPr>
        <p:spPr/>
        <p:txBody>
          <a:bodyPr/>
          <a:lstStyle/>
          <a:p>
            <a:r>
              <a:rPr lang="en-CA" dirty="0" smtClean="0"/>
              <a:t>Definite and Clear </a:t>
            </a:r>
            <a:endParaRPr lang="en-CA" dirty="0"/>
          </a:p>
        </p:txBody>
      </p:sp>
    </p:spTree>
    <p:extLst>
      <p:ext uri="{BB962C8B-B14F-4D97-AF65-F5344CB8AC3E}">
        <p14:creationId xmlns:p14="http://schemas.microsoft.com/office/powerpoint/2010/main" val="397966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smtClean="0"/>
              <a:t>No standard product </a:t>
            </a:r>
          </a:p>
          <a:p>
            <a:r>
              <a:rPr lang="en-CA" dirty="0" smtClean="0"/>
              <a:t>Uniqueness of residential and commercial properties </a:t>
            </a:r>
          </a:p>
          <a:p>
            <a:r>
              <a:rPr lang="en-CA" dirty="0" smtClean="0"/>
              <a:t>No two houses are ever exactly the same </a:t>
            </a:r>
          </a:p>
          <a:p>
            <a:r>
              <a:rPr lang="en-CA" b="1" dirty="0" smtClean="0"/>
              <a:t>Fixed Location </a:t>
            </a:r>
          </a:p>
          <a:p>
            <a:r>
              <a:rPr lang="en-CA" dirty="0" smtClean="0"/>
              <a:t>Largely fixed in nature; cannot be taken to market </a:t>
            </a:r>
          </a:p>
          <a:p>
            <a:r>
              <a:rPr lang="en-CA" dirty="0" smtClean="0"/>
              <a:t>Real estate is one commodity that cannot be taken to the consumer </a:t>
            </a:r>
            <a:endParaRPr lang="en-CA" dirty="0"/>
          </a:p>
        </p:txBody>
      </p:sp>
      <p:sp>
        <p:nvSpPr>
          <p:cNvPr id="3" name="Title 2"/>
          <p:cNvSpPr>
            <a:spLocks noGrp="1"/>
          </p:cNvSpPr>
          <p:nvPr>
            <p:ph type="title"/>
          </p:nvPr>
        </p:nvSpPr>
        <p:spPr/>
        <p:txBody>
          <a:bodyPr/>
          <a:lstStyle/>
          <a:p>
            <a:r>
              <a:rPr lang="en-CA" dirty="0" smtClean="0"/>
              <a:t>Characteristics </a:t>
            </a:r>
            <a:endParaRPr lang="en-CA" dirty="0"/>
          </a:p>
        </p:txBody>
      </p:sp>
    </p:spTree>
    <p:extLst>
      <p:ext uri="{BB962C8B-B14F-4D97-AF65-F5344CB8AC3E}">
        <p14:creationId xmlns:p14="http://schemas.microsoft.com/office/powerpoint/2010/main" val="103421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smtClean="0"/>
              <a:t>Local Real Estate Market </a:t>
            </a:r>
          </a:p>
          <a:p>
            <a:r>
              <a:rPr lang="en-CA" dirty="0" smtClean="0"/>
              <a:t>Immobile, impacted by local market forces </a:t>
            </a:r>
          </a:p>
          <a:p>
            <a:r>
              <a:rPr lang="en-CA" dirty="0" smtClean="0"/>
              <a:t>Scarborough prices are different than Pickering prices, etc. </a:t>
            </a:r>
          </a:p>
          <a:p>
            <a:r>
              <a:rPr lang="en-CA" b="1" dirty="0" smtClean="0"/>
              <a:t>Private Transactions </a:t>
            </a:r>
          </a:p>
          <a:p>
            <a:r>
              <a:rPr lang="en-CA" dirty="0" smtClean="0"/>
              <a:t>Buyer/seller transactions are generally private matters </a:t>
            </a:r>
          </a:p>
          <a:p>
            <a:r>
              <a:rPr lang="en-CA" dirty="0" smtClean="0"/>
              <a:t>Lacks the immediacy, open bidding and distribution of sale information as found in the stock market </a:t>
            </a:r>
          </a:p>
        </p:txBody>
      </p:sp>
      <p:sp>
        <p:nvSpPr>
          <p:cNvPr id="3" name="Title 2"/>
          <p:cNvSpPr>
            <a:spLocks noGrp="1"/>
          </p:cNvSpPr>
          <p:nvPr>
            <p:ph type="title"/>
          </p:nvPr>
        </p:nvSpPr>
        <p:spPr/>
        <p:txBody>
          <a:bodyPr/>
          <a:lstStyle/>
          <a:p>
            <a:r>
              <a:rPr lang="en-CA" dirty="0" smtClean="0"/>
              <a:t>Characteristics Cont’d </a:t>
            </a:r>
            <a:endParaRPr lang="en-CA" dirty="0"/>
          </a:p>
        </p:txBody>
      </p:sp>
    </p:spTree>
    <p:extLst>
      <p:ext uri="{BB962C8B-B14F-4D97-AF65-F5344CB8AC3E}">
        <p14:creationId xmlns:p14="http://schemas.microsoft.com/office/powerpoint/2010/main" val="48430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smtClean="0"/>
              <a:t>Slow supply/demand adjustments </a:t>
            </a:r>
          </a:p>
          <a:p>
            <a:r>
              <a:rPr lang="en-CA" dirty="0" smtClean="0"/>
              <a:t>Supply/demand forces impacted by unique market variables (Ex. time to introduce product and deplete available inventory) </a:t>
            </a:r>
          </a:p>
          <a:p>
            <a:r>
              <a:rPr lang="en-CA" dirty="0" smtClean="0"/>
              <a:t>In real estate, when demand is high, a lot of building projects are started </a:t>
            </a:r>
          </a:p>
          <a:p>
            <a:r>
              <a:rPr lang="en-CA" dirty="0" smtClean="0"/>
              <a:t>If the market changes and demand drops, the projects are completed anyway and this adds to the oversupply </a:t>
            </a:r>
          </a:p>
          <a:p>
            <a:pPr marL="109728" indent="0">
              <a:buNone/>
            </a:pPr>
            <a:endParaRPr lang="en-CA" dirty="0" smtClean="0"/>
          </a:p>
        </p:txBody>
      </p:sp>
      <p:sp>
        <p:nvSpPr>
          <p:cNvPr id="3" name="Title 2"/>
          <p:cNvSpPr>
            <a:spLocks noGrp="1"/>
          </p:cNvSpPr>
          <p:nvPr>
            <p:ph type="title"/>
          </p:nvPr>
        </p:nvSpPr>
        <p:spPr/>
        <p:txBody>
          <a:bodyPr/>
          <a:lstStyle/>
          <a:p>
            <a:r>
              <a:rPr lang="en-CA" dirty="0"/>
              <a:t>Characteristics Cont’d </a:t>
            </a:r>
          </a:p>
        </p:txBody>
      </p:sp>
    </p:spTree>
    <p:extLst>
      <p:ext uri="{BB962C8B-B14F-4D97-AF65-F5344CB8AC3E}">
        <p14:creationId xmlns:p14="http://schemas.microsoft.com/office/powerpoint/2010/main" val="383309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Because of the durability of real estate, supply remains and can increase in value </a:t>
            </a:r>
          </a:p>
          <a:p>
            <a:endParaRPr lang="en-CA" dirty="0" smtClean="0"/>
          </a:p>
          <a:p>
            <a:r>
              <a:rPr lang="en-CA" dirty="0" smtClean="0"/>
              <a:t>On the other hand, if there is a sudden surge in demand, no quick solution is available given the time required to plan, finance, develop and build </a:t>
            </a:r>
            <a:endParaRPr lang="en-CA" dirty="0"/>
          </a:p>
        </p:txBody>
      </p:sp>
      <p:sp>
        <p:nvSpPr>
          <p:cNvPr id="3" name="Title 2"/>
          <p:cNvSpPr>
            <a:spLocks noGrp="1"/>
          </p:cNvSpPr>
          <p:nvPr>
            <p:ph type="title"/>
          </p:nvPr>
        </p:nvSpPr>
        <p:spPr/>
        <p:txBody>
          <a:bodyPr/>
          <a:lstStyle/>
          <a:p>
            <a:r>
              <a:rPr lang="en-CA" dirty="0"/>
              <a:t>Characteristics Cont’d </a:t>
            </a:r>
          </a:p>
        </p:txBody>
      </p:sp>
    </p:spTree>
    <p:extLst>
      <p:ext uri="{BB962C8B-B14F-4D97-AF65-F5344CB8AC3E}">
        <p14:creationId xmlns:p14="http://schemas.microsoft.com/office/powerpoint/2010/main" val="5894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binding promise of one person made to another or others </a:t>
            </a:r>
          </a:p>
          <a:p>
            <a:r>
              <a:rPr lang="en-CA" dirty="0" smtClean="0"/>
              <a:t>Contracts can have many forms – verbal contracts (word of mouth), contracts made by exchanging letters or contract drawn up as long, detailed documents </a:t>
            </a:r>
          </a:p>
          <a:p>
            <a:r>
              <a:rPr lang="en-CA" dirty="0" smtClean="0"/>
              <a:t>A contract requires a meeting of the minds whereby a legal, rather than moral, obligation is created </a:t>
            </a:r>
            <a:endParaRPr lang="en-CA" dirty="0"/>
          </a:p>
        </p:txBody>
      </p:sp>
      <p:sp>
        <p:nvSpPr>
          <p:cNvPr id="3" name="Title 2"/>
          <p:cNvSpPr>
            <a:spLocks noGrp="1"/>
          </p:cNvSpPr>
          <p:nvPr>
            <p:ph type="title"/>
          </p:nvPr>
        </p:nvSpPr>
        <p:spPr/>
        <p:txBody>
          <a:bodyPr/>
          <a:lstStyle/>
          <a:p>
            <a:r>
              <a:rPr lang="en-CA" dirty="0" smtClean="0"/>
              <a:t>Contract</a:t>
            </a:r>
            <a:endParaRPr lang="en-CA" dirty="0"/>
          </a:p>
        </p:txBody>
      </p:sp>
    </p:spTree>
    <p:extLst>
      <p:ext uri="{BB962C8B-B14F-4D97-AF65-F5344CB8AC3E}">
        <p14:creationId xmlns:p14="http://schemas.microsoft.com/office/powerpoint/2010/main" val="411945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Capacity of the Parties </a:t>
            </a:r>
          </a:p>
          <a:p>
            <a:r>
              <a:rPr lang="en-CA" dirty="0" smtClean="0"/>
              <a:t>Lawful object </a:t>
            </a:r>
          </a:p>
          <a:p>
            <a:r>
              <a:rPr lang="en-CA" dirty="0" smtClean="0"/>
              <a:t>Consideration </a:t>
            </a:r>
          </a:p>
          <a:p>
            <a:r>
              <a:rPr lang="en-CA" dirty="0" smtClean="0"/>
              <a:t>Offer and Acceptance </a:t>
            </a:r>
          </a:p>
          <a:p>
            <a:r>
              <a:rPr lang="en-CA" dirty="0" smtClean="0"/>
              <a:t>Genuine Intent </a:t>
            </a:r>
          </a:p>
          <a:p>
            <a:r>
              <a:rPr lang="en-CA" dirty="0" smtClean="0"/>
              <a:t>Definite and Clear </a:t>
            </a:r>
          </a:p>
          <a:p>
            <a:pPr marL="109728" indent="0">
              <a:buNone/>
            </a:pPr>
            <a:r>
              <a:rPr lang="en-CA" dirty="0" smtClean="0"/>
              <a:t>*If any elements are missing the contract is void or voidable </a:t>
            </a:r>
            <a:endParaRPr lang="en-CA" dirty="0"/>
          </a:p>
        </p:txBody>
      </p:sp>
      <p:sp>
        <p:nvSpPr>
          <p:cNvPr id="3" name="Title 2"/>
          <p:cNvSpPr>
            <a:spLocks noGrp="1"/>
          </p:cNvSpPr>
          <p:nvPr>
            <p:ph type="title"/>
          </p:nvPr>
        </p:nvSpPr>
        <p:spPr/>
        <p:txBody>
          <a:bodyPr/>
          <a:lstStyle/>
          <a:p>
            <a:r>
              <a:rPr lang="en-CA" dirty="0" smtClean="0"/>
              <a:t>Essential Elements of a contract </a:t>
            </a:r>
            <a:endParaRPr lang="en-CA" dirty="0"/>
          </a:p>
        </p:txBody>
      </p:sp>
    </p:spTree>
    <p:extLst>
      <p:ext uri="{BB962C8B-B14F-4D97-AF65-F5344CB8AC3E}">
        <p14:creationId xmlns:p14="http://schemas.microsoft.com/office/powerpoint/2010/main" val="381814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968552"/>
          </a:xfrm>
        </p:spPr>
        <p:txBody>
          <a:bodyPr>
            <a:normAutofit lnSpcReduction="10000"/>
          </a:bodyPr>
          <a:lstStyle/>
          <a:p>
            <a:r>
              <a:rPr lang="en-CA" dirty="0" smtClean="0"/>
              <a:t>Both parties, at the time of the contract, must have the legal capacity to make the contract </a:t>
            </a:r>
          </a:p>
          <a:p>
            <a:r>
              <a:rPr lang="en-CA" dirty="0" smtClean="0"/>
              <a:t>These include:</a:t>
            </a:r>
          </a:p>
          <a:p>
            <a:r>
              <a:rPr lang="en-CA" dirty="0" smtClean="0"/>
              <a:t>Mentally incompetent person </a:t>
            </a:r>
          </a:p>
          <a:p>
            <a:r>
              <a:rPr lang="en-CA" dirty="0" smtClean="0"/>
              <a:t>Intoxicated person (drugs, alcohol, </a:t>
            </a:r>
            <a:r>
              <a:rPr lang="en-CA" dirty="0" err="1" smtClean="0"/>
              <a:t>etc</a:t>
            </a:r>
            <a:r>
              <a:rPr lang="en-CA" dirty="0" smtClean="0"/>
              <a:t>) </a:t>
            </a:r>
          </a:p>
          <a:p>
            <a:r>
              <a:rPr lang="en-CA" dirty="0" smtClean="0"/>
              <a:t>Illiterates (unable to read or write)</a:t>
            </a:r>
          </a:p>
          <a:p>
            <a:r>
              <a:rPr lang="en-CA" dirty="0" smtClean="0"/>
              <a:t>Minors (those under the age of majority) </a:t>
            </a:r>
          </a:p>
          <a:p>
            <a:r>
              <a:rPr lang="en-CA" dirty="0" smtClean="0"/>
              <a:t>Now the contract is still valid, until a person goes to court to void it</a:t>
            </a:r>
          </a:p>
          <a:p>
            <a:r>
              <a:rPr lang="en-CA" dirty="0" smtClean="0"/>
              <a:t>If you allow the contract to exist, it may not be voided</a:t>
            </a:r>
          </a:p>
        </p:txBody>
      </p:sp>
      <p:sp>
        <p:nvSpPr>
          <p:cNvPr id="3" name="Title 2"/>
          <p:cNvSpPr>
            <a:spLocks noGrp="1"/>
          </p:cNvSpPr>
          <p:nvPr>
            <p:ph type="title"/>
          </p:nvPr>
        </p:nvSpPr>
        <p:spPr/>
        <p:txBody>
          <a:bodyPr/>
          <a:lstStyle/>
          <a:p>
            <a:r>
              <a:rPr lang="en-CA" dirty="0" smtClean="0"/>
              <a:t>Capacity of the Parties </a:t>
            </a:r>
            <a:endParaRPr lang="en-CA" dirty="0"/>
          </a:p>
        </p:txBody>
      </p:sp>
    </p:spTree>
    <p:extLst>
      <p:ext uri="{BB962C8B-B14F-4D97-AF65-F5344CB8AC3E}">
        <p14:creationId xmlns:p14="http://schemas.microsoft.com/office/powerpoint/2010/main" val="22311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175</TotalTime>
  <Words>933</Words>
  <Application>Microsoft Office PowerPoint</Application>
  <PresentationFormat>On-screen Show (4:3)</PresentationFormat>
  <Paragraphs>96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Economics and the Real Estate Market &amp; Contract Law </vt:lpstr>
      <vt:lpstr>Real Estate market </vt:lpstr>
      <vt:lpstr>Characteristics </vt:lpstr>
      <vt:lpstr>Characteristics Cont’d </vt:lpstr>
      <vt:lpstr>Characteristics Cont’d </vt:lpstr>
      <vt:lpstr>Characteristics Cont’d </vt:lpstr>
      <vt:lpstr>Contract</vt:lpstr>
      <vt:lpstr>Essential Elements of a contract </vt:lpstr>
      <vt:lpstr>Capacity of the Parties </vt:lpstr>
      <vt:lpstr>Lawful Object </vt:lpstr>
      <vt:lpstr>Consideration </vt:lpstr>
      <vt:lpstr>Consideration Cont’d </vt:lpstr>
      <vt:lpstr>Offer and Acceptance </vt:lpstr>
      <vt:lpstr>Offer and Acceptance </vt:lpstr>
      <vt:lpstr>Genuine Intention </vt:lpstr>
      <vt:lpstr>Genuine Intention </vt:lpstr>
      <vt:lpstr>Genuine Intention </vt:lpstr>
      <vt:lpstr>Genuine Intention </vt:lpstr>
      <vt:lpstr>Genuine Intention </vt:lpstr>
      <vt:lpstr>Genuine Intention </vt:lpstr>
      <vt:lpstr>Definite and Clear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and the Real Estate Market</dc:title>
  <dc:creator>Brian</dc:creator>
  <cp:lastModifiedBy>Brian</cp:lastModifiedBy>
  <cp:revision>10</cp:revision>
  <dcterms:created xsi:type="dcterms:W3CDTF">2018-04-04T14:18:35Z</dcterms:created>
  <dcterms:modified xsi:type="dcterms:W3CDTF">2018-04-05T17:58:57Z</dcterms:modified>
</cp:coreProperties>
</file>