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6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0B2E9-8128-412C-AACE-311E20392039}" type="datetimeFigureOut">
              <a:rPr lang="en-CA" smtClean="0"/>
              <a:t>2016-11-04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8B588F-2BEE-4B2A-AF69-2C63A87F925E}" type="slidenum">
              <a:rPr lang="en-CA" smtClean="0"/>
              <a:t>‹#›</a:t>
            </a:fld>
            <a:endParaRPr lang="en-CA"/>
          </a:p>
        </p:txBody>
      </p:sp>
    </p:spTree>
    <p:extLst>
      <p:ext uri="{BB962C8B-B14F-4D97-AF65-F5344CB8AC3E}">
        <p14:creationId xmlns:p14="http://schemas.microsoft.com/office/powerpoint/2010/main" val="167779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96D5F-1793-4642-A391-7F79FF856159}" type="slidenum">
              <a:rPr lang="en-US" altLang="en-US"/>
              <a:pPr/>
              <a:t>2</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4178C-3E2F-4518-8B4A-3608971EF290}" type="slidenum">
              <a:rPr lang="en-US" altLang="en-US"/>
              <a:pPr/>
              <a:t>3</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59DCA-5469-4C82-AFF0-332E46F1CD75}" type="slidenum">
              <a:rPr lang="en-US" altLang="en-US"/>
              <a:pPr/>
              <a:t>4</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9DA38-A5C2-4C31-8CC5-E85F9F1375F1}" type="slidenum">
              <a:rPr lang="en-US" altLang="en-US"/>
              <a:pPr/>
              <a:t>5</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CCF59-79EC-4DAF-99F5-5A7C4C4B4634}" type="slidenum">
              <a:rPr lang="en-US" altLang="en-US"/>
              <a:pPr/>
              <a:t>6</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438478-4463-4E83-AD24-155AB953D38C}" type="slidenum">
              <a:rPr lang="en-US" altLang="en-US"/>
              <a:pPr/>
              <a:t>7</a:t>
            </a:fld>
            <a:endParaRPr lang="en-US" alt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A4DCD38-E449-4E66-BB29-938AED38F435}" type="datetimeFigureOut">
              <a:rPr lang="en-CA" smtClean="0"/>
              <a:t>2016-11-04</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C348B70-438C-4DF8-A3F5-73E585E916A9}"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C348B70-438C-4DF8-A3F5-73E585E916A9}"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C348B70-438C-4DF8-A3F5-73E585E916A9}"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C348B70-438C-4DF8-A3F5-73E585E916A9}"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C348B70-438C-4DF8-A3F5-73E585E916A9}"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C348B70-438C-4DF8-A3F5-73E585E916A9}"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8C348B70-438C-4DF8-A3F5-73E585E916A9}"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8C348B70-438C-4DF8-A3F5-73E585E916A9}"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4DCD38-E449-4E66-BB29-938AED38F435}" type="datetimeFigureOut">
              <a:rPr lang="en-CA" smtClean="0"/>
              <a:t>2016-11-04</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8C348B70-438C-4DF8-A3F5-73E585E916A9}"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4DCD38-E449-4E66-BB29-938AED38F435}" type="datetimeFigureOut">
              <a:rPr lang="en-CA" smtClean="0"/>
              <a:t>2016-11-04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C348B70-438C-4DF8-A3F5-73E585E916A9}"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4DCD38-E449-4E66-BB29-938AED38F435}" type="datetimeFigureOut">
              <a:rPr lang="en-CA" smtClean="0"/>
              <a:t>2016-11-04</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C348B70-438C-4DF8-A3F5-73E585E916A9}"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4DCD38-E449-4E66-BB29-938AED38F435}" type="datetimeFigureOut">
              <a:rPr lang="en-CA" smtClean="0"/>
              <a:t>2016-11-04</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C348B70-438C-4DF8-A3F5-73E585E916A9}"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Internal Controls &amp; Bank Reconciliation </a:t>
            </a:r>
            <a:endParaRPr lang="en-CA" dirty="0"/>
          </a:p>
        </p:txBody>
      </p:sp>
      <p:sp>
        <p:nvSpPr>
          <p:cNvPr id="3" name="Subtitle 2"/>
          <p:cNvSpPr>
            <a:spLocks noGrp="1"/>
          </p:cNvSpPr>
          <p:nvPr>
            <p:ph type="subTitle" idx="1"/>
          </p:nvPr>
        </p:nvSpPr>
        <p:spPr/>
        <p:txBody>
          <a:bodyPr/>
          <a:lstStyle/>
          <a:p>
            <a:r>
              <a:rPr lang="en-CA" dirty="0" smtClean="0"/>
              <a:t>BAF3M</a:t>
            </a:r>
          </a:p>
          <a:p>
            <a:r>
              <a:rPr lang="en-CA" dirty="0" smtClean="0"/>
              <a:t>Mr. Singh </a:t>
            </a:r>
            <a:endParaRPr lang="en-CA" dirty="0"/>
          </a:p>
        </p:txBody>
      </p:sp>
    </p:spTree>
    <p:extLst>
      <p:ext uri="{BB962C8B-B14F-4D97-AF65-F5344CB8AC3E}">
        <p14:creationId xmlns:p14="http://schemas.microsoft.com/office/powerpoint/2010/main" val="3545275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Following are the transactions which usually appear in bank statement but not in </a:t>
            </a:r>
            <a:r>
              <a:rPr lang="en-CA" dirty="0" smtClean="0"/>
              <a:t>company's </a:t>
            </a:r>
            <a:r>
              <a:rPr lang="en-CA" dirty="0"/>
              <a:t>cash account</a:t>
            </a:r>
            <a:r>
              <a:rPr lang="en-CA" dirty="0" smtClean="0"/>
              <a:t>:</a:t>
            </a:r>
          </a:p>
          <a:p>
            <a:endParaRPr lang="en-CA" dirty="0"/>
          </a:p>
          <a:p>
            <a:r>
              <a:rPr lang="en-CA" b="1" dirty="0" smtClean="0"/>
              <a:t>Service </a:t>
            </a:r>
            <a:r>
              <a:rPr lang="en-CA" b="1" dirty="0"/>
              <a:t>Charges:</a:t>
            </a:r>
            <a:r>
              <a:rPr lang="en-CA" dirty="0"/>
              <a:t> Service charges may have been deducted by the bank. Such charges are usually not known to the company before </a:t>
            </a:r>
            <a:r>
              <a:rPr lang="en-CA" dirty="0" smtClean="0"/>
              <a:t>they issue the </a:t>
            </a:r>
            <a:r>
              <a:rPr lang="en-CA" dirty="0"/>
              <a:t>bank statement.</a:t>
            </a:r>
          </a:p>
        </p:txBody>
      </p:sp>
      <p:sp>
        <p:nvSpPr>
          <p:cNvPr id="3" name="Title 2"/>
          <p:cNvSpPr>
            <a:spLocks noGrp="1"/>
          </p:cNvSpPr>
          <p:nvPr>
            <p:ph type="title"/>
          </p:nvPr>
        </p:nvSpPr>
        <p:spPr/>
        <p:txBody>
          <a:bodyPr/>
          <a:lstStyle/>
          <a:p>
            <a:r>
              <a:rPr lang="en-CA" dirty="0" smtClean="0"/>
              <a:t>Bank Reconciliation Cont’d </a:t>
            </a:r>
            <a:endParaRPr lang="en-CA" dirty="0"/>
          </a:p>
        </p:txBody>
      </p:sp>
    </p:spTree>
    <p:extLst>
      <p:ext uri="{BB962C8B-B14F-4D97-AF65-F5344CB8AC3E}">
        <p14:creationId xmlns:p14="http://schemas.microsoft.com/office/powerpoint/2010/main" val="2252571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b="1" dirty="0"/>
              <a:t>Interest Income:</a:t>
            </a:r>
            <a:r>
              <a:rPr lang="en-CA" dirty="0"/>
              <a:t> If any interest income has been earned by the company on its bank account, it is not usually entered in company's cash account before the issuance of bank statement.</a:t>
            </a:r>
          </a:p>
          <a:p>
            <a:endParaRPr lang="en-CA" dirty="0" smtClean="0"/>
          </a:p>
          <a:p>
            <a:r>
              <a:rPr lang="en-CA" b="1" dirty="0"/>
              <a:t>NSF Checks:</a:t>
            </a:r>
            <a:r>
              <a:rPr lang="en-CA" dirty="0"/>
              <a:t> NSF stands for "not sufficient funds". These are the checks deposited by the company in bank account but the bank is unable to receive payment on those checks due to insufficient funds in the payer's account.</a:t>
            </a:r>
          </a:p>
          <a:p>
            <a:endParaRPr lang="en-CA" dirty="0"/>
          </a:p>
        </p:txBody>
      </p:sp>
      <p:sp>
        <p:nvSpPr>
          <p:cNvPr id="3" name="Title 2"/>
          <p:cNvSpPr>
            <a:spLocks noGrp="1"/>
          </p:cNvSpPr>
          <p:nvPr>
            <p:ph type="title"/>
          </p:nvPr>
        </p:nvSpPr>
        <p:spPr/>
        <p:txBody>
          <a:bodyPr/>
          <a:lstStyle/>
          <a:p>
            <a:r>
              <a:rPr lang="en-CA" dirty="0" smtClean="0"/>
              <a:t>Bank Reconciliation Cont’d </a:t>
            </a:r>
            <a:endParaRPr lang="en-CA" dirty="0"/>
          </a:p>
        </p:txBody>
      </p:sp>
    </p:spTree>
    <p:extLst>
      <p:ext uri="{BB962C8B-B14F-4D97-AF65-F5344CB8AC3E}">
        <p14:creationId xmlns:p14="http://schemas.microsoft.com/office/powerpoint/2010/main" val="1939077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dirty="0" smtClean="0"/>
              <a:t>Calculations for Bank Reconciliation </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7657917"/>
              </p:ext>
            </p:extLst>
          </p:nvPr>
        </p:nvGraphicFramePr>
        <p:xfrm>
          <a:off x="467544" y="2276872"/>
          <a:ext cx="8229600" cy="3532036"/>
        </p:xfrm>
        <a:graphic>
          <a:graphicData uri="http://schemas.openxmlformats.org/drawingml/2006/table">
            <a:tbl>
              <a:tblPr firstRow="1" bandRow="1">
                <a:tableStyleId>{5C22544A-7EE6-4342-B048-85BDC9FD1C3A}</a:tableStyleId>
              </a:tblPr>
              <a:tblGrid>
                <a:gridCol w="2057400"/>
                <a:gridCol w="2057400"/>
                <a:gridCol w="2057400"/>
                <a:gridCol w="2057400"/>
              </a:tblGrid>
              <a:tr h="883009">
                <a:tc>
                  <a:txBody>
                    <a:bodyPr/>
                    <a:lstStyle/>
                    <a:p>
                      <a:r>
                        <a:rPr lang="en-CA" dirty="0" smtClean="0"/>
                        <a:t>Bank </a:t>
                      </a:r>
                      <a:r>
                        <a:rPr lang="en-CA" dirty="0" err="1" smtClean="0"/>
                        <a:t>Reco</a:t>
                      </a:r>
                      <a:endParaRPr lang="en-CA" dirty="0"/>
                    </a:p>
                  </a:txBody>
                  <a:tcPr/>
                </a:tc>
                <a:tc>
                  <a:txBody>
                    <a:bodyPr/>
                    <a:lstStyle/>
                    <a:p>
                      <a:endParaRPr lang="en-CA"/>
                    </a:p>
                  </a:txBody>
                  <a:tcPr/>
                </a:tc>
                <a:tc>
                  <a:txBody>
                    <a:bodyPr/>
                    <a:lstStyle/>
                    <a:p>
                      <a:endParaRPr lang="en-CA"/>
                    </a:p>
                  </a:txBody>
                  <a:tcPr/>
                </a:tc>
                <a:tc>
                  <a:txBody>
                    <a:bodyPr/>
                    <a:lstStyle/>
                    <a:p>
                      <a:endParaRPr lang="en-CA"/>
                    </a:p>
                  </a:txBody>
                  <a:tcPr/>
                </a:tc>
              </a:tr>
              <a:tr h="883009">
                <a:tc>
                  <a:txBody>
                    <a:bodyPr/>
                    <a:lstStyle/>
                    <a:p>
                      <a:endParaRPr lang="en-CA" dirty="0"/>
                    </a:p>
                  </a:txBody>
                  <a:tcPr/>
                </a:tc>
                <a:tc>
                  <a:txBody>
                    <a:bodyPr/>
                    <a:lstStyle/>
                    <a:p>
                      <a:endParaRPr lang="en-CA"/>
                    </a:p>
                  </a:txBody>
                  <a:tcPr/>
                </a:tc>
                <a:tc>
                  <a:txBody>
                    <a:bodyPr/>
                    <a:lstStyle/>
                    <a:p>
                      <a:endParaRPr lang="en-CA"/>
                    </a:p>
                  </a:txBody>
                  <a:tcPr/>
                </a:tc>
                <a:tc>
                  <a:txBody>
                    <a:bodyPr/>
                    <a:lstStyle/>
                    <a:p>
                      <a:endParaRPr lang="en-CA"/>
                    </a:p>
                  </a:txBody>
                  <a:tcPr/>
                </a:tc>
              </a:tr>
              <a:tr h="883009">
                <a:tc>
                  <a:txBody>
                    <a:bodyPr/>
                    <a:lstStyle/>
                    <a:p>
                      <a:endParaRPr lang="en-CA"/>
                    </a:p>
                  </a:txBody>
                  <a:tcPr/>
                </a:tc>
                <a:tc>
                  <a:txBody>
                    <a:bodyPr/>
                    <a:lstStyle/>
                    <a:p>
                      <a:endParaRPr lang="en-CA"/>
                    </a:p>
                  </a:txBody>
                  <a:tcPr/>
                </a:tc>
                <a:tc>
                  <a:txBody>
                    <a:bodyPr/>
                    <a:lstStyle/>
                    <a:p>
                      <a:endParaRPr lang="en-CA"/>
                    </a:p>
                  </a:txBody>
                  <a:tcPr/>
                </a:tc>
                <a:tc>
                  <a:txBody>
                    <a:bodyPr/>
                    <a:lstStyle/>
                    <a:p>
                      <a:endParaRPr lang="en-CA"/>
                    </a:p>
                  </a:txBody>
                  <a:tcPr/>
                </a:tc>
              </a:tr>
              <a:tr h="883009">
                <a:tc>
                  <a:txBody>
                    <a:bodyPr/>
                    <a:lstStyle/>
                    <a:p>
                      <a:endParaRPr lang="en-CA"/>
                    </a:p>
                  </a:txBody>
                  <a:tcPr/>
                </a:tc>
                <a:tc>
                  <a:txBody>
                    <a:bodyPr/>
                    <a:lstStyle/>
                    <a:p>
                      <a:endParaRPr lang="en-CA"/>
                    </a:p>
                  </a:txBody>
                  <a:tcPr/>
                </a:tc>
                <a:tc>
                  <a:txBody>
                    <a:bodyPr/>
                    <a:lstStyle/>
                    <a:p>
                      <a:endParaRPr lang="en-CA"/>
                    </a:p>
                  </a:txBody>
                  <a:tcPr/>
                </a:tc>
                <a:tc>
                  <a:txBody>
                    <a:bodyPr/>
                    <a:lstStyle/>
                    <a:p>
                      <a:endParaRPr lang="en-CA" dirty="0"/>
                    </a:p>
                  </a:txBody>
                  <a:tcPr/>
                </a:tc>
              </a:tr>
            </a:tbl>
          </a:graphicData>
        </a:graphic>
      </p:graphicFrame>
    </p:spTree>
    <p:extLst>
      <p:ext uri="{BB962C8B-B14F-4D97-AF65-F5344CB8AC3E}">
        <p14:creationId xmlns:p14="http://schemas.microsoft.com/office/powerpoint/2010/main" val="2916536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8793358"/>
              </p:ext>
            </p:extLst>
          </p:nvPr>
        </p:nvGraphicFramePr>
        <p:xfrm>
          <a:off x="899592" y="1628796"/>
          <a:ext cx="7632847" cy="4693158"/>
        </p:xfrm>
        <a:graphic>
          <a:graphicData uri="http://schemas.openxmlformats.org/drawingml/2006/table">
            <a:tbl>
              <a:tblPr>
                <a:tableStyleId>{5C22544A-7EE6-4342-B048-85BDC9FD1C3A}</a:tableStyleId>
              </a:tblPr>
              <a:tblGrid>
                <a:gridCol w="746430"/>
                <a:gridCol w="1757722"/>
                <a:gridCol w="1396545"/>
                <a:gridCol w="746430"/>
                <a:gridCol w="1833593"/>
                <a:gridCol w="1152127"/>
              </a:tblGrid>
              <a:tr h="254625">
                <a:tc gridSpan="2">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Balance as per </a:t>
                      </a:r>
                      <a:r>
                        <a:rPr lang="en-CA" sz="1600" u="none" strike="noStrike" dirty="0" smtClean="0">
                          <a:effectLst/>
                          <a:latin typeface="Times New Roman" panose="02020603050405020304" pitchFamily="18" charset="0"/>
                          <a:cs typeface="Times New Roman" panose="02020603050405020304" pitchFamily="18" charset="0"/>
                        </a:rPr>
                        <a:t>Company’s Ledger</a:t>
                      </a:r>
                      <a:endParaRPr lang="en-CA"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CA"/>
                    </a:p>
                  </a:txBody>
                  <a:tcPr/>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r>
                        <a:rPr lang="en-CA" sz="1600" u="none" strike="noStrike" dirty="0" smtClean="0">
                          <a:effectLst/>
                          <a:latin typeface="Times New Roman" panose="02020603050405020304" pitchFamily="18" charset="0"/>
                          <a:cs typeface="Times New Roman" panose="02020603050405020304" pitchFamily="18" charset="0"/>
                        </a:rPr>
                        <a:t>$$$</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Balances as per Bank </a:t>
                      </a:r>
                      <a:endParaRPr lang="en-CA"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CA"/>
                    </a:p>
                  </a:txBody>
                  <a:tcPr/>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r>
                        <a:rPr lang="en-CA" sz="1600" u="none" strike="noStrike" dirty="0" smtClean="0">
                          <a:effectLst/>
                          <a:latin typeface="Times New Roman" panose="02020603050405020304" pitchFamily="18" charset="0"/>
                          <a:cs typeface="Times New Roman" panose="02020603050405020304" pitchFamily="18" charset="0"/>
                        </a:rPr>
                        <a:t>$$$</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l" fontAlgn="b"/>
                      <a:r>
                        <a:rPr lang="en-CA" sz="1600" u="none" strike="noStrike">
                          <a:effectLst/>
                          <a:latin typeface="Times New Roman" panose="02020603050405020304" pitchFamily="18" charset="0"/>
                          <a:cs typeface="Times New Roman" panose="02020603050405020304" pitchFamily="18" charset="0"/>
                        </a:rPr>
                        <a:t>Statement</a:t>
                      </a:r>
                      <a:endParaRPr lang="en-CA" sz="1600" b="1" i="0" u="none" strike="noStrike">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CA"/>
                    </a:p>
                  </a:txBody>
                  <a:tcPr/>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Add</a:t>
                      </a:r>
                      <a:endParaRPr lang="en-CA" sz="1600" b="1"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r>
                        <a:rPr lang="en-CA" sz="1600" u="none" strike="noStrike" dirty="0" smtClean="0">
                          <a:effectLst/>
                          <a:latin typeface="Times New Roman" panose="02020603050405020304" pitchFamily="18" charset="0"/>
                          <a:cs typeface="Times New Roman" panose="02020603050405020304" pitchFamily="18" charset="0"/>
                        </a:rPr>
                        <a:t>Interest Income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Add</a:t>
                      </a:r>
                      <a:endParaRPr lang="en-CA" sz="1600" b="1"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r>
                        <a:rPr lang="en-CA" sz="1600" u="none" strike="noStrike" dirty="0" smtClean="0">
                          <a:effectLst/>
                          <a:latin typeface="Times New Roman" panose="02020603050405020304" pitchFamily="18" charset="0"/>
                          <a:cs typeface="Times New Roman" panose="02020603050405020304" pitchFamily="18" charset="0"/>
                        </a:rPr>
                        <a:t>Deposits in Transit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b="0" i="0" u="none" strike="noStrike" dirty="0" smtClean="0">
                          <a:effectLst/>
                          <a:latin typeface="Times New Roman" panose="02020603050405020304" pitchFamily="18" charset="0"/>
                          <a:cs typeface="Times New Roman" panose="02020603050405020304" pitchFamily="18" charset="0"/>
                        </a:rPr>
                        <a:t>Note Receivables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b="0" i="0" u="none" strike="noStrike" dirty="0" smtClean="0">
                          <a:effectLst/>
                          <a:latin typeface="Times New Roman" panose="02020603050405020304" pitchFamily="18" charset="0"/>
                          <a:cs typeface="Times New Roman" panose="02020603050405020304" pitchFamily="18" charset="0"/>
                        </a:rPr>
                        <a:t>Services</a:t>
                      </a:r>
                      <a:r>
                        <a:rPr lang="en-CA" sz="1600" b="0" i="0" u="none" strike="noStrike" baseline="0" dirty="0" smtClean="0">
                          <a:effectLst/>
                          <a:latin typeface="Times New Roman" panose="02020603050405020304" pitchFamily="18" charset="0"/>
                          <a:cs typeface="Times New Roman" panose="02020603050405020304" pitchFamily="18" charset="0"/>
                        </a:rPr>
                        <a:t> Charges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b="0" i="0" u="none" strike="noStrike" dirty="0" smtClean="0">
                          <a:effectLst/>
                          <a:latin typeface="Times New Roman" panose="02020603050405020304" pitchFamily="18" charset="0"/>
                          <a:cs typeface="Times New Roman" panose="02020603050405020304" pitchFamily="18" charset="0"/>
                        </a:rPr>
                        <a:t>Deposits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312712">
                <a:tc>
                  <a:txBody>
                    <a:bodyPr/>
                    <a:lstStyle/>
                    <a:p>
                      <a:pPr algn="l" fontAlgn="b"/>
                      <a:r>
                        <a:rPr lang="en-CA" sz="1600" u="none" strike="noStrike">
                          <a:effectLst/>
                          <a:latin typeface="Times New Roman" panose="02020603050405020304" pitchFamily="18" charset="0"/>
                          <a:cs typeface="Times New Roman" panose="02020603050405020304" pitchFamily="18" charset="0"/>
                        </a:rPr>
                        <a:t>Less</a:t>
                      </a:r>
                      <a:endParaRPr lang="en-CA" sz="1600" b="1"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r>
                        <a:rPr lang="en-CA" sz="1600" u="none" strike="noStrike" dirty="0" smtClean="0">
                          <a:effectLst/>
                          <a:latin typeface="Times New Roman" panose="02020603050405020304" pitchFamily="18" charset="0"/>
                          <a:cs typeface="Times New Roman" panose="02020603050405020304" pitchFamily="18" charset="0"/>
                        </a:rPr>
                        <a:t>NSF cheques</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Less </a:t>
                      </a:r>
                      <a:endParaRPr lang="en-CA"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600" b="0" i="0" u="none" strike="noStrike" dirty="0" smtClean="0">
                          <a:effectLst/>
                          <a:latin typeface="Times New Roman" panose="02020603050405020304" pitchFamily="18" charset="0"/>
                          <a:cs typeface="Times New Roman" panose="02020603050405020304" pitchFamily="18" charset="0"/>
                        </a:rPr>
                        <a:t>Outstanding</a:t>
                      </a:r>
                      <a:r>
                        <a:rPr lang="en-CA" sz="1600" b="0" i="0" u="none" strike="noStrike" baseline="0" dirty="0" smtClean="0">
                          <a:effectLst/>
                          <a:latin typeface="Times New Roman" panose="02020603050405020304" pitchFamily="18" charset="0"/>
                          <a:cs typeface="Times New Roman" panose="02020603050405020304" pitchFamily="18" charset="0"/>
                        </a:rPr>
                        <a:t> cheques</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b="0" i="0" u="none" strike="noStrike" dirty="0" smtClean="0">
                          <a:effectLst/>
                          <a:latin typeface="Times New Roman" panose="02020603050405020304" pitchFamily="18" charset="0"/>
                          <a:cs typeface="Times New Roman" panose="02020603050405020304" pitchFamily="18" charset="0"/>
                        </a:rPr>
                        <a:t>Bank Service</a:t>
                      </a:r>
                      <a:r>
                        <a:rPr lang="en-CA" sz="1600" b="0" i="0" u="none" strike="noStrike" baseline="0" dirty="0" smtClean="0">
                          <a:effectLst/>
                          <a:latin typeface="Times New Roman" panose="02020603050405020304" pitchFamily="18" charset="0"/>
                          <a:cs typeface="Times New Roman" panose="02020603050405020304" pitchFamily="18" charset="0"/>
                        </a:rPr>
                        <a:t> Fee</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b="0" i="0" u="none" strike="noStrike" dirty="0" smtClean="0">
                          <a:effectLst/>
                          <a:latin typeface="Times New Roman" panose="02020603050405020304" pitchFamily="18" charset="0"/>
                          <a:cs typeface="Times New Roman" panose="02020603050405020304" pitchFamily="18" charset="0"/>
                        </a:rPr>
                        <a:t>Bank </a:t>
                      </a:r>
                      <a:r>
                        <a:rPr lang="en-CA" sz="1600" b="0" i="0" u="none" strike="noStrike" dirty="0" err="1" smtClean="0">
                          <a:effectLst/>
                          <a:latin typeface="Times New Roman" panose="02020603050405020304" pitchFamily="18" charset="0"/>
                          <a:cs typeface="Times New Roman" panose="02020603050405020304" pitchFamily="18" charset="0"/>
                        </a:rPr>
                        <a:t>CollectionFee</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r>
              <a:tr h="254625">
                <a:tc gridSpan="2">
                  <a:txBody>
                    <a:bodyPr/>
                    <a:lstStyle/>
                    <a:p>
                      <a:pPr algn="l" fontAlgn="b"/>
                      <a:r>
                        <a:rPr lang="en-CA" sz="1600" u="none" strike="noStrike">
                          <a:effectLst/>
                          <a:latin typeface="Times New Roman" panose="02020603050405020304" pitchFamily="18" charset="0"/>
                          <a:cs typeface="Times New Roman" panose="02020603050405020304" pitchFamily="18" charset="0"/>
                        </a:rPr>
                        <a:t>Adjusted Balance</a:t>
                      </a:r>
                      <a:endParaRPr lang="en-CA" sz="1600" b="1" i="0" u="none" strike="noStrike">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CA"/>
                    </a:p>
                  </a:txBody>
                  <a:tcPr/>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Adjusted Balance</a:t>
                      </a:r>
                      <a:endParaRPr lang="en-CA"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CA"/>
                    </a:p>
                  </a:txBody>
                  <a:tcPr/>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r>
              <a:tr h="318491">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a:effectLst/>
                          <a:latin typeface="Times New Roman" panose="02020603050405020304" pitchFamily="18" charset="0"/>
                          <a:cs typeface="Times New Roman" panose="02020603050405020304" pitchFamily="18" charset="0"/>
                        </a:rPr>
                        <a:t> </a:t>
                      </a:r>
                      <a:endParaRPr lang="en-CA"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CA" sz="1600" u="none" strike="noStrike" dirty="0">
                          <a:effectLst/>
                          <a:latin typeface="Times New Roman" panose="02020603050405020304" pitchFamily="18" charset="0"/>
                          <a:cs typeface="Times New Roman" panose="02020603050405020304" pitchFamily="18" charset="0"/>
                        </a:rPr>
                        <a:t> </a:t>
                      </a:r>
                      <a:endParaRPr lang="en-CA"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r>
            </a:tbl>
          </a:graphicData>
        </a:graphic>
      </p:graphicFrame>
      <p:sp>
        <p:nvSpPr>
          <p:cNvPr id="3" name="Title 2"/>
          <p:cNvSpPr>
            <a:spLocks noGrp="1"/>
          </p:cNvSpPr>
          <p:nvPr>
            <p:ph type="title"/>
          </p:nvPr>
        </p:nvSpPr>
        <p:spPr/>
        <p:txBody>
          <a:bodyPr/>
          <a:lstStyle/>
          <a:p>
            <a:endParaRPr lang="en-CA"/>
          </a:p>
        </p:txBody>
      </p:sp>
    </p:spTree>
    <p:extLst>
      <p:ext uri="{BB962C8B-B14F-4D97-AF65-F5344CB8AC3E}">
        <p14:creationId xmlns:p14="http://schemas.microsoft.com/office/powerpoint/2010/main" val="191649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altLang="en-US" sz="2800"/>
              <a:t>An accounting system that promotes employee honesty, accuracy and efficiency is considered to have good internal control</a:t>
            </a:r>
          </a:p>
          <a:p>
            <a:endParaRPr lang="en-US" altLang="en-US" sz="2800"/>
          </a:p>
          <a:p>
            <a:pPr>
              <a:buFontTx/>
              <a:buNone/>
            </a:pPr>
            <a:r>
              <a:rPr lang="en-US" altLang="en-US" sz="2800"/>
              <a:t>Internal Control – a set of procedures established to protect the assets from theft, waste and ensure accurate accounting data, encourage efficiency and adhere to company policies</a:t>
            </a:r>
          </a:p>
        </p:txBody>
      </p:sp>
      <p:sp>
        <p:nvSpPr>
          <p:cNvPr id="15362" name="Rectangle 2"/>
          <p:cNvSpPr>
            <a:spLocks noGrp="1" noChangeArrowheads="1"/>
          </p:cNvSpPr>
          <p:nvPr>
            <p:ph type="title"/>
          </p:nvPr>
        </p:nvSpPr>
        <p:spPr/>
        <p:txBody>
          <a:bodyPr>
            <a:normAutofit fontScale="90000"/>
          </a:bodyPr>
          <a:lstStyle/>
          <a:p>
            <a:r>
              <a:rPr lang="en-US" altLang="en-US" sz="4000"/>
              <a:t>10.4 Accounting Controls for Cash</a:t>
            </a:r>
          </a:p>
        </p:txBody>
      </p:sp>
    </p:spTree>
    <p:extLst>
      <p:ext uri="{BB962C8B-B14F-4D97-AF65-F5344CB8AC3E}">
        <p14:creationId xmlns:p14="http://schemas.microsoft.com/office/powerpoint/2010/main" val="283519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lnSpcReduction="10000"/>
          </a:bodyPr>
          <a:lstStyle/>
          <a:p>
            <a:pPr marL="609600" indent="-609600">
              <a:buFontTx/>
              <a:buAutoNum type="arabicParenR"/>
            </a:pPr>
            <a:r>
              <a:rPr lang="en-US" altLang="en-US" sz="2800"/>
              <a:t>Where possible 2 people should process and prepare accounting documents independently of each other and their work must agree.</a:t>
            </a:r>
          </a:p>
          <a:p>
            <a:pPr marL="609600" indent="-609600">
              <a:buFontTx/>
              <a:buAutoNum type="arabicParenR"/>
            </a:pPr>
            <a:endParaRPr lang="en-US" altLang="en-US" sz="2800"/>
          </a:p>
          <a:p>
            <a:pPr marL="609600" indent="-609600">
              <a:buFontTx/>
              <a:buAutoNum type="arabicParenR"/>
            </a:pPr>
            <a:r>
              <a:rPr lang="en-US" altLang="en-US" sz="2800"/>
              <a:t>The person who records transactions or prepares accounting records should not also control or handle the physical assets.</a:t>
            </a:r>
          </a:p>
          <a:p>
            <a:pPr marL="609600" indent="-609600">
              <a:buFontTx/>
              <a:buAutoNum type="arabicParenR"/>
            </a:pPr>
            <a:endParaRPr lang="en-US" altLang="en-US" sz="2800"/>
          </a:p>
          <a:p>
            <a:pPr marL="609600" indent="-609600">
              <a:buFontTx/>
              <a:buAutoNum type="arabicParenR"/>
            </a:pPr>
            <a:r>
              <a:rPr lang="en-US" altLang="en-US" sz="2800"/>
              <a:t>All assets should be kept in a safe place.</a:t>
            </a:r>
          </a:p>
          <a:p>
            <a:pPr marL="609600" indent="-609600">
              <a:buFontTx/>
              <a:buNone/>
            </a:pPr>
            <a:endParaRPr lang="en-US" altLang="en-US" sz="2800"/>
          </a:p>
          <a:p>
            <a:pPr marL="609600" indent="-609600">
              <a:buFontTx/>
              <a:buAutoNum type="arabicParenR"/>
            </a:pPr>
            <a:endParaRPr lang="en-US" altLang="en-US" sz="2800"/>
          </a:p>
        </p:txBody>
      </p:sp>
      <p:sp>
        <p:nvSpPr>
          <p:cNvPr id="17410" name="Rectangle 2"/>
          <p:cNvSpPr>
            <a:spLocks noGrp="1" noChangeArrowheads="1"/>
          </p:cNvSpPr>
          <p:nvPr>
            <p:ph type="title"/>
          </p:nvPr>
        </p:nvSpPr>
        <p:spPr/>
        <p:txBody>
          <a:bodyPr>
            <a:normAutofit fontScale="90000"/>
          </a:bodyPr>
          <a:lstStyle/>
          <a:p>
            <a:r>
              <a:rPr lang="en-US" altLang="en-US" sz="4000"/>
              <a:t>10.4 Accounting Controls for Cash</a:t>
            </a:r>
          </a:p>
        </p:txBody>
      </p:sp>
    </p:spTree>
    <p:extLst>
      <p:ext uri="{BB962C8B-B14F-4D97-AF65-F5344CB8AC3E}">
        <p14:creationId xmlns:p14="http://schemas.microsoft.com/office/powerpoint/2010/main" val="606630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p:txBody>
          <a:bodyPr>
            <a:normAutofit lnSpcReduction="10000"/>
          </a:bodyPr>
          <a:lstStyle/>
          <a:p>
            <a:pPr marL="609600" indent="-609600">
              <a:lnSpc>
                <a:spcPct val="90000"/>
              </a:lnSpc>
              <a:buFontTx/>
              <a:buAutoNum type="arabicParenR" startAt="4"/>
            </a:pPr>
            <a:r>
              <a:rPr lang="en-US" altLang="en-US" sz="2800"/>
              <a:t>Only a few key employees should be allowed to approve and authorize transactions.</a:t>
            </a:r>
          </a:p>
          <a:p>
            <a:pPr marL="609600" indent="-609600">
              <a:lnSpc>
                <a:spcPct val="90000"/>
              </a:lnSpc>
              <a:buFontTx/>
              <a:buAutoNum type="arabicParenR" startAt="4"/>
            </a:pPr>
            <a:endParaRPr lang="en-US" altLang="en-US" sz="2800"/>
          </a:p>
          <a:p>
            <a:pPr marL="609600" indent="-609600">
              <a:lnSpc>
                <a:spcPct val="90000"/>
              </a:lnSpc>
              <a:buFontTx/>
              <a:buAutoNum type="arabicParenR" startAt="4"/>
            </a:pPr>
            <a:r>
              <a:rPr lang="en-US" altLang="en-US" sz="2800"/>
              <a:t>An independent accountant should periodically carry out an audit to ensure that the accounting system is being followed correctly.</a:t>
            </a:r>
          </a:p>
          <a:p>
            <a:pPr marL="609600" indent="-609600">
              <a:lnSpc>
                <a:spcPct val="90000"/>
              </a:lnSpc>
              <a:buFontTx/>
              <a:buAutoNum type="arabicParenR" startAt="4"/>
            </a:pPr>
            <a:endParaRPr lang="en-US" altLang="en-US" sz="2800"/>
          </a:p>
          <a:p>
            <a:pPr marL="609600" indent="-609600">
              <a:lnSpc>
                <a:spcPct val="90000"/>
              </a:lnSpc>
              <a:buFontTx/>
              <a:buAutoNum type="arabicParenR" startAt="4"/>
            </a:pPr>
            <a:r>
              <a:rPr lang="en-US" altLang="en-US" sz="2800"/>
              <a:t>Responsibilities should be clearly established.  It should be easy to tell who is responsible for errors or missing assets.</a:t>
            </a:r>
          </a:p>
        </p:txBody>
      </p:sp>
      <p:sp>
        <p:nvSpPr>
          <p:cNvPr id="19459" name="Rectangle 3"/>
          <p:cNvSpPr>
            <a:spLocks noGrp="1" noChangeArrowheads="1"/>
          </p:cNvSpPr>
          <p:nvPr>
            <p:ph type="title"/>
          </p:nvPr>
        </p:nvSpPr>
        <p:spPr>
          <a:noFill/>
          <a:ln/>
        </p:spPr>
        <p:txBody>
          <a:bodyPr>
            <a:normAutofit fontScale="90000"/>
          </a:bodyPr>
          <a:lstStyle/>
          <a:p>
            <a:r>
              <a:rPr lang="en-US" altLang="en-US" sz="4000"/>
              <a:t>10.4 Accounting Controls for Cash</a:t>
            </a:r>
          </a:p>
        </p:txBody>
      </p:sp>
    </p:spTree>
    <p:extLst>
      <p:ext uri="{BB962C8B-B14F-4D97-AF65-F5344CB8AC3E}">
        <p14:creationId xmlns:p14="http://schemas.microsoft.com/office/powerpoint/2010/main" val="2286804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marL="812800" indent="-812800">
              <a:lnSpc>
                <a:spcPct val="90000"/>
              </a:lnSpc>
              <a:buFontTx/>
              <a:buAutoNum type="romanUcPeriod"/>
            </a:pPr>
            <a:r>
              <a:rPr lang="en-US" altLang="en-US" sz="2400" b="1"/>
              <a:t>SEPARATE DUTIES – </a:t>
            </a:r>
            <a:r>
              <a:rPr lang="en-US" altLang="en-US" sz="2400"/>
              <a:t>the people handling the cash should not be the people keeping the records for the cash</a:t>
            </a:r>
          </a:p>
          <a:p>
            <a:pPr marL="812800" indent="-812800">
              <a:lnSpc>
                <a:spcPct val="90000"/>
              </a:lnSpc>
              <a:buFontTx/>
              <a:buAutoNum type="romanUcPeriod"/>
            </a:pPr>
            <a:endParaRPr lang="en-US" altLang="en-US" sz="2400"/>
          </a:p>
          <a:p>
            <a:pPr marL="812800" indent="-812800">
              <a:lnSpc>
                <a:spcPct val="90000"/>
              </a:lnSpc>
              <a:buFontTx/>
              <a:buAutoNum type="romanUcPeriod"/>
            </a:pPr>
            <a:r>
              <a:rPr lang="en-US" altLang="en-US" sz="2400" b="1"/>
              <a:t>DEPOSIT FUNDS DAILY – </a:t>
            </a:r>
            <a:r>
              <a:rPr lang="en-US" altLang="en-US" sz="2400"/>
              <a:t>cash receipts for the day should be deposited by the end of the day</a:t>
            </a:r>
          </a:p>
          <a:p>
            <a:pPr marL="812800" indent="-812800">
              <a:lnSpc>
                <a:spcPct val="90000"/>
              </a:lnSpc>
              <a:buFontTx/>
              <a:buAutoNum type="romanUcPeriod"/>
            </a:pPr>
            <a:endParaRPr lang="en-US" altLang="en-US" sz="2400"/>
          </a:p>
          <a:p>
            <a:pPr marL="812800" indent="-812800">
              <a:lnSpc>
                <a:spcPct val="90000"/>
              </a:lnSpc>
              <a:buFontTx/>
              <a:buAutoNum type="romanUcPeriod"/>
            </a:pPr>
            <a:r>
              <a:rPr lang="en-US" altLang="en-US" sz="2400" b="1"/>
              <a:t>DEPOSIT FUNDS INTACT – </a:t>
            </a:r>
            <a:r>
              <a:rPr lang="en-US" altLang="en-US" sz="2400"/>
              <a:t>cash received during the day should not be available for making payments or for borrowing by employees.</a:t>
            </a:r>
            <a:endParaRPr lang="en-US" altLang="en-US" sz="2400" b="1"/>
          </a:p>
        </p:txBody>
      </p:sp>
      <p:sp>
        <p:nvSpPr>
          <p:cNvPr id="21506" name="Rectangle 2"/>
          <p:cNvSpPr>
            <a:spLocks noGrp="1" noChangeArrowheads="1"/>
          </p:cNvSpPr>
          <p:nvPr>
            <p:ph type="title"/>
          </p:nvPr>
        </p:nvSpPr>
        <p:spPr/>
        <p:txBody>
          <a:bodyPr>
            <a:normAutofit fontScale="90000"/>
          </a:bodyPr>
          <a:lstStyle/>
          <a:p>
            <a:r>
              <a:rPr lang="en-US" altLang="en-US" sz="4000"/>
              <a:t>10.4 Accounting Controls for Cash</a:t>
            </a:r>
          </a:p>
        </p:txBody>
      </p:sp>
    </p:spTree>
    <p:extLst>
      <p:ext uri="{BB962C8B-B14F-4D97-AF65-F5344CB8AC3E}">
        <p14:creationId xmlns:p14="http://schemas.microsoft.com/office/powerpoint/2010/main" val="2078314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p:txBody>
          <a:bodyPr>
            <a:normAutofit lnSpcReduction="10000"/>
          </a:bodyPr>
          <a:lstStyle/>
          <a:p>
            <a:pPr marL="812800" indent="-812800">
              <a:lnSpc>
                <a:spcPct val="90000"/>
              </a:lnSpc>
              <a:buFontTx/>
              <a:buAutoNum type="romanUcPeriod" startAt="4"/>
            </a:pPr>
            <a:r>
              <a:rPr lang="en-US" altLang="en-US" sz="2400" b="1"/>
              <a:t>MAKE ALL PAYMENTS BY CHEQUE OR ELECTRONIC TRANSFER OF FUNDS.</a:t>
            </a:r>
          </a:p>
          <a:p>
            <a:pPr marL="812800" indent="-812800">
              <a:lnSpc>
                <a:spcPct val="90000"/>
              </a:lnSpc>
              <a:buFontTx/>
              <a:buAutoNum type="romanUcPeriod" startAt="4"/>
            </a:pPr>
            <a:endParaRPr lang="en-US" altLang="en-US" sz="2400" b="1"/>
          </a:p>
          <a:p>
            <a:pPr marL="812800" indent="-812800">
              <a:lnSpc>
                <a:spcPct val="90000"/>
              </a:lnSpc>
              <a:buFontTx/>
              <a:buAutoNum type="romanUcPeriod" startAt="4"/>
            </a:pPr>
            <a:r>
              <a:rPr lang="en-US" altLang="en-US" sz="2400" b="1"/>
              <a:t>ENDORSE CHEQUES “FOR DEPOSIT ONLY” –</a:t>
            </a:r>
            <a:r>
              <a:rPr lang="en-US" altLang="en-US" sz="2400"/>
              <a:t> then each cheque can only be credited to the business’s bank account and cannot be cashed in any other way</a:t>
            </a:r>
          </a:p>
          <a:p>
            <a:pPr marL="812800" indent="-812800">
              <a:lnSpc>
                <a:spcPct val="90000"/>
              </a:lnSpc>
              <a:buFontTx/>
              <a:buAutoNum type="romanUcPeriod" startAt="4"/>
            </a:pPr>
            <a:endParaRPr lang="en-US" altLang="en-US" sz="2400"/>
          </a:p>
          <a:p>
            <a:pPr marL="812800" indent="-812800">
              <a:lnSpc>
                <a:spcPct val="90000"/>
              </a:lnSpc>
              <a:buFontTx/>
              <a:buAutoNum type="romanUcPeriod" startAt="4"/>
            </a:pPr>
            <a:r>
              <a:rPr lang="en-US" altLang="en-US" sz="2400" b="1"/>
              <a:t>RECONCILE BANK ACCOUNTS MONTHLY – </a:t>
            </a:r>
            <a:r>
              <a:rPr lang="en-US" altLang="en-US" sz="2400"/>
              <a:t>this is a routine procedure to determine why the balance on deposit in the bank does not agree with the balance of cash shown by the books of the company.</a:t>
            </a:r>
            <a:endParaRPr lang="en-US" altLang="en-US" sz="2400" b="1"/>
          </a:p>
        </p:txBody>
      </p:sp>
      <p:sp>
        <p:nvSpPr>
          <p:cNvPr id="23555" name="Rectangle 3"/>
          <p:cNvSpPr>
            <a:spLocks noGrp="1" noChangeArrowheads="1"/>
          </p:cNvSpPr>
          <p:nvPr>
            <p:ph type="title"/>
          </p:nvPr>
        </p:nvSpPr>
        <p:spPr>
          <a:noFill/>
          <a:ln/>
        </p:spPr>
        <p:txBody>
          <a:bodyPr>
            <a:normAutofit fontScale="90000"/>
          </a:bodyPr>
          <a:lstStyle/>
          <a:p>
            <a:r>
              <a:rPr lang="en-US" altLang="en-US" sz="4000"/>
              <a:t>10.4 Accounting Controls for Cash</a:t>
            </a:r>
          </a:p>
        </p:txBody>
      </p:sp>
    </p:spTree>
    <p:extLst>
      <p:ext uri="{BB962C8B-B14F-4D97-AF65-F5344CB8AC3E}">
        <p14:creationId xmlns:p14="http://schemas.microsoft.com/office/powerpoint/2010/main" val="1696075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en-US" altLang="en-US"/>
              <a:t>Bank Reconciliation</a:t>
            </a:r>
          </a:p>
          <a:p>
            <a:pPr lvl="1"/>
            <a:r>
              <a:rPr lang="en-US" altLang="en-US"/>
              <a:t>A routine procedure to determine why the balance on deposit in the bank does not agree with the balance of cash shown by the books of the company</a:t>
            </a:r>
          </a:p>
          <a:p>
            <a:pPr lvl="1"/>
            <a:endParaRPr lang="en-US" altLang="en-US"/>
          </a:p>
          <a:p>
            <a:pPr lvl="1"/>
            <a:r>
              <a:rPr lang="en-US" altLang="en-US"/>
              <a:t>Usually outstanding cheques or late deposits</a:t>
            </a:r>
          </a:p>
        </p:txBody>
      </p:sp>
      <p:sp>
        <p:nvSpPr>
          <p:cNvPr id="9218" name="Rectangle 2"/>
          <p:cNvSpPr>
            <a:spLocks noGrp="1" noChangeArrowheads="1"/>
          </p:cNvSpPr>
          <p:nvPr>
            <p:ph type="title"/>
          </p:nvPr>
        </p:nvSpPr>
        <p:spPr/>
        <p:txBody>
          <a:bodyPr>
            <a:normAutofit fontScale="90000"/>
          </a:bodyPr>
          <a:lstStyle/>
          <a:p>
            <a:r>
              <a:rPr lang="en-US" altLang="en-US" sz="4000"/>
              <a:t>10.4 Accounting Controls for Cash</a:t>
            </a:r>
          </a:p>
        </p:txBody>
      </p:sp>
    </p:spTree>
    <p:extLst>
      <p:ext uri="{BB962C8B-B14F-4D97-AF65-F5344CB8AC3E}">
        <p14:creationId xmlns:p14="http://schemas.microsoft.com/office/powerpoint/2010/main" val="1546777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When a company’s cash balance in the bank does not match it’s balance in the books, we need to do a bank reconciliation </a:t>
            </a:r>
          </a:p>
          <a:p>
            <a:endParaRPr lang="en-CA" dirty="0"/>
          </a:p>
          <a:p>
            <a:r>
              <a:rPr lang="en-CA" dirty="0" smtClean="0"/>
              <a:t>Many times its because cheques weren’t cashed, deposits haven’t cleared, errors occurred etc. </a:t>
            </a:r>
            <a:endParaRPr lang="en-CA" dirty="0"/>
          </a:p>
        </p:txBody>
      </p:sp>
      <p:sp>
        <p:nvSpPr>
          <p:cNvPr id="3" name="Title 2"/>
          <p:cNvSpPr>
            <a:spLocks noGrp="1"/>
          </p:cNvSpPr>
          <p:nvPr>
            <p:ph type="title"/>
          </p:nvPr>
        </p:nvSpPr>
        <p:spPr/>
        <p:txBody>
          <a:bodyPr/>
          <a:lstStyle/>
          <a:p>
            <a:r>
              <a:rPr lang="en-CA" dirty="0" smtClean="0"/>
              <a:t>Bank Reconciliation </a:t>
            </a:r>
            <a:endParaRPr lang="en-CA" dirty="0"/>
          </a:p>
        </p:txBody>
      </p:sp>
    </p:spTree>
    <p:extLst>
      <p:ext uri="{BB962C8B-B14F-4D97-AF65-F5344CB8AC3E}">
        <p14:creationId xmlns:p14="http://schemas.microsoft.com/office/powerpoint/2010/main" val="3692457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dirty="0" smtClean="0"/>
              <a:t>Here are transactions that are probably on in the company’s records but not in the bank statement </a:t>
            </a:r>
          </a:p>
          <a:p>
            <a:r>
              <a:rPr lang="en-CA" b="1" dirty="0" smtClean="0"/>
              <a:t>Deposits in Transit  - </a:t>
            </a:r>
            <a:r>
              <a:rPr lang="en-CA" dirty="0"/>
              <a:t>Deposits which have been sent by the company to the bank but have not been received by the bank at proper time before the bank issues the statement balance </a:t>
            </a:r>
          </a:p>
          <a:p>
            <a:r>
              <a:rPr lang="en-CA" b="1" dirty="0" smtClean="0"/>
              <a:t>Outstanding Cheques - </a:t>
            </a:r>
            <a:r>
              <a:rPr lang="en-CA" dirty="0" smtClean="0"/>
              <a:t>cheques </a:t>
            </a:r>
            <a:r>
              <a:rPr lang="en-CA" dirty="0"/>
              <a:t>which have been issued by the company but were not presented or cleared before the </a:t>
            </a:r>
            <a:r>
              <a:rPr lang="en-CA" dirty="0" smtClean="0"/>
              <a:t>bank issued their statement</a:t>
            </a:r>
            <a:r>
              <a:rPr lang="en-CA" dirty="0"/>
              <a:t>.</a:t>
            </a:r>
            <a:endParaRPr lang="en-CA" b="1" dirty="0" smtClean="0"/>
          </a:p>
        </p:txBody>
      </p:sp>
      <p:sp>
        <p:nvSpPr>
          <p:cNvPr id="3" name="Title 2"/>
          <p:cNvSpPr>
            <a:spLocks noGrp="1"/>
          </p:cNvSpPr>
          <p:nvPr>
            <p:ph type="title"/>
          </p:nvPr>
        </p:nvSpPr>
        <p:spPr/>
        <p:txBody>
          <a:bodyPr/>
          <a:lstStyle/>
          <a:p>
            <a:r>
              <a:rPr lang="en-CA" dirty="0" smtClean="0"/>
              <a:t>Bank Reconciliation Cont’d </a:t>
            </a:r>
            <a:endParaRPr lang="en-CA" dirty="0"/>
          </a:p>
        </p:txBody>
      </p:sp>
    </p:spTree>
    <p:extLst>
      <p:ext uri="{BB962C8B-B14F-4D97-AF65-F5344CB8AC3E}">
        <p14:creationId xmlns:p14="http://schemas.microsoft.com/office/powerpoint/2010/main" val="37668966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550</Words>
  <Application>Microsoft Office PowerPoint</Application>
  <PresentationFormat>On-screen Show (4:3)</PresentationFormat>
  <Paragraphs>136</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Internal Controls &amp; Bank Reconciliation </vt:lpstr>
      <vt:lpstr>10.4 Accounting Controls for Cash</vt:lpstr>
      <vt:lpstr>10.4 Accounting Controls for Cash</vt:lpstr>
      <vt:lpstr>10.4 Accounting Controls for Cash</vt:lpstr>
      <vt:lpstr>10.4 Accounting Controls for Cash</vt:lpstr>
      <vt:lpstr>10.4 Accounting Controls for Cash</vt:lpstr>
      <vt:lpstr>10.4 Accounting Controls for Cash</vt:lpstr>
      <vt:lpstr>Bank Reconciliation </vt:lpstr>
      <vt:lpstr>Bank Reconciliation Cont’d </vt:lpstr>
      <vt:lpstr>Bank Reconciliation Cont’d </vt:lpstr>
      <vt:lpstr>Bank Reconciliation Cont’d </vt:lpstr>
      <vt:lpstr>Calculations for Bank Reconciliation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Controls &amp; Bank Reconciliation</dc:title>
  <dc:creator>Brian</dc:creator>
  <cp:lastModifiedBy>Brian</cp:lastModifiedBy>
  <cp:revision>6</cp:revision>
  <dcterms:created xsi:type="dcterms:W3CDTF">2016-11-03T18:58:36Z</dcterms:created>
  <dcterms:modified xsi:type="dcterms:W3CDTF">2016-11-04T19:34:10Z</dcterms:modified>
</cp:coreProperties>
</file>