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204" y="-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34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761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81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40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571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20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347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020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32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56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95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999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68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628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19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10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915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7B5DD6-F3A0-4C4B-BF37-899E6966B2DD}" type="datetimeFigureOut">
              <a:rPr lang="en-CA" smtClean="0"/>
              <a:t>2019-11-04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E866A8-EB09-4F99-A41E-61F88E37E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3321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77F3A-BC41-4939-AE99-C58B61693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en-CA" sz="6000" dirty="0">
                <a:solidFill>
                  <a:schemeClr val="tx2"/>
                </a:solidFill>
              </a:rPr>
              <a:t>Karl </a:t>
            </a:r>
            <a:r>
              <a:rPr lang="en-CA" sz="6000" dirty="0" err="1">
                <a:solidFill>
                  <a:schemeClr val="tx2"/>
                </a:solidFill>
              </a:rPr>
              <a:t>marx</a:t>
            </a:r>
            <a:r>
              <a:rPr lang="en-CA" sz="60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09E8A-F325-49AF-BCD2-7924C8D6C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648198"/>
            <a:ext cx="7005742" cy="114300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>
                    <a:alpha val="80000"/>
                  </a:schemeClr>
                </a:solidFill>
              </a:rPr>
              <a:t>Mr. Singh </a:t>
            </a:r>
          </a:p>
          <a:p>
            <a:r>
              <a:rPr lang="en-CA" dirty="0">
                <a:solidFill>
                  <a:schemeClr val="tx1">
                    <a:alpha val="80000"/>
                  </a:schemeClr>
                </a:solidFill>
              </a:rPr>
              <a:t>CPW4U</a:t>
            </a:r>
          </a:p>
        </p:txBody>
      </p:sp>
    </p:spTree>
    <p:extLst>
      <p:ext uri="{BB962C8B-B14F-4D97-AF65-F5344CB8AC3E}">
        <p14:creationId xmlns:p14="http://schemas.microsoft.com/office/powerpoint/2010/main" val="3339645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292C-C61E-402B-B782-E221DC4D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" y="104775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Ideas that advanced economic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2F15-5279-4265-A022-3D563557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" y="2122900"/>
            <a:ext cx="8534400" cy="4411967"/>
          </a:xfrm>
        </p:spPr>
        <p:txBody>
          <a:bodyPr>
            <a:normAutofit/>
          </a:bodyPr>
          <a:lstStyle/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6E044-EF8D-4912-865C-F044ECA46578}"/>
              </a:ext>
            </a:extLst>
          </p:cNvPr>
          <p:cNvSpPr txBox="1"/>
          <p:nvPr/>
        </p:nvSpPr>
        <p:spPr>
          <a:xfrm>
            <a:off x="305842" y="1829557"/>
            <a:ext cx="1037304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Communist Revolution (Revolutionary Socialism)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/>
              <a:t>This revolution would begin in the most industrialized countries in Western Europe (where capitalism was strongest and exploited workers most severely) and would spread throughout the world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The overthrow of capitalism would lead to international socialism based on the common ownership of land and capital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516459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292C-C61E-402B-B782-E221DC4D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" y="104775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Ideas that advanced economic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2F15-5279-4265-A022-3D563557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" y="2122900"/>
            <a:ext cx="8534400" cy="4411967"/>
          </a:xfrm>
        </p:spPr>
        <p:txBody>
          <a:bodyPr>
            <a:normAutofit/>
          </a:bodyPr>
          <a:lstStyle/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6E044-EF8D-4912-865C-F044ECA46578}"/>
              </a:ext>
            </a:extLst>
          </p:cNvPr>
          <p:cNvSpPr txBox="1"/>
          <p:nvPr/>
        </p:nvSpPr>
        <p:spPr>
          <a:xfrm>
            <a:off x="305842" y="1829557"/>
            <a:ext cx="103730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Communist Revolution (Revolutionary Socialism)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/>
              <a:t>It would then evolve into its ideal state of communism: a worker-governed society based on the guiding principle “from each according to ability, and to each according to need”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2603113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292C-C61E-402B-B782-E221DC4D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" y="104775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Ideas that advanced economic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2F15-5279-4265-A022-3D563557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" y="2122900"/>
            <a:ext cx="8534400" cy="4411967"/>
          </a:xfrm>
        </p:spPr>
        <p:txBody>
          <a:bodyPr>
            <a:normAutofit/>
          </a:bodyPr>
          <a:lstStyle/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6E044-EF8D-4912-865C-F044ECA46578}"/>
              </a:ext>
            </a:extLst>
          </p:cNvPr>
          <p:cNvSpPr txBox="1"/>
          <p:nvPr/>
        </p:nvSpPr>
        <p:spPr>
          <a:xfrm>
            <a:off x="392928" y="1611842"/>
            <a:ext cx="10373043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 err="1"/>
              <a:t>Labour</a:t>
            </a:r>
            <a:r>
              <a:rPr lang="en-US" sz="2800" b="1" dirty="0"/>
              <a:t> Theory of Value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The value of any item is the value of all </a:t>
            </a:r>
            <a:r>
              <a:rPr lang="en-US" sz="2800" dirty="0" err="1"/>
              <a:t>labour</a:t>
            </a:r>
            <a:r>
              <a:rPr lang="en-US" sz="2800" dirty="0"/>
              <a:t> used in its production (</a:t>
            </a:r>
            <a:r>
              <a:rPr lang="en-US" sz="2800" b="1" dirty="0" err="1"/>
              <a:t>labour</a:t>
            </a:r>
            <a:r>
              <a:rPr lang="en-US" sz="2800" b="1" dirty="0"/>
              <a:t> value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Includes both </a:t>
            </a:r>
            <a:r>
              <a:rPr lang="en-US" sz="2800" dirty="0" err="1"/>
              <a:t>labour</a:t>
            </a:r>
            <a:r>
              <a:rPr lang="en-US" sz="2800" dirty="0"/>
              <a:t> (supplied by workers) and indirect </a:t>
            </a:r>
            <a:r>
              <a:rPr lang="en-US" sz="2800" dirty="0" err="1"/>
              <a:t>labour</a:t>
            </a:r>
            <a:r>
              <a:rPr lang="en-US" sz="2800" dirty="0"/>
              <a:t> (supplied by machinery and buildings involved in manufacturing)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In a capitalist system, workers receive only a portion of what their </a:t>
            </a:r>
            <a:r>
              <a:rPr lang="en-US" sz="2800" dirty="0" err="1"/>
              <a:t>labour</a:t>
            </a:r>
            <a:r>
              <a:rPr lang="en-US" sz="2800" dirty="0"/>
              <a:t> is worth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The difference (</a:t>
            </a:r>
            <a:r>
              <a:rPr lang="en-US" sz="2800" b="1" dirty="0"/>
              <a:t>surplus value</a:t>
            </a:r>
            <a:r>
              <a:rPr lang="en-US" sz="2800" dirty="0"/>
              <a:t>) is stolen from the worker in the form of profit for the capitalist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975670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292C-C61E-402B-B782-E221DC4D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28" y="104775"/>
            <a:ext cx="11585893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Ideas that advanced economic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2F15-5279-4265-A022-3D563557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" y="2122900"/>
            <a:ext cx="8534400" cy="4411967"/>
          </a:xfrm>
        </p:spPr>
        <p:txBody>
          <a:bodyPr>
            <a:normAutofit/>
          </a:bodyPr>
          <a:lstStyle/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6E044-EF8D-4912-865C-F044ECA46578}"/>
              </a:ext>
            </a:extLst>
          </p:cNvPr>
          <p:cNvSpPr txBox="1"/>
          <p:nvPr/>
        </p:nvSpPr>
        <p:spPr>
          <a:xfrm>
            <a:off x="389753" y="1252614"/>
            <a:ext cx="10373043" cy="911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 err="1"/>
              <a:t>Labour</a:t>
            </a:r>
            <a:r>
              <a:rPr lang="en-US" sz="2800" b="1" dirty="0"/>
              <a:t> Theory of Value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/>
              <a:t>Worker employment is based on the premise that the worker will always produce more for the employer than the employer will have to pay in wages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Workers are forced to sell their </a:t>
            </a:r>
            <a:r>
              <a:rPr lang="en-US" sz="2800" dirty="0" err="1"/>
              <a:t>labour</a:t>
            </a:r>
            <a:r>
              <a:rPr lang="en-US" sz="2800" dirty="0"/>
              <a:t> to capitalists for less than it is worth because there is a “reserve army of the unemployed”</a:t>
            </a:r>
          </a:p>
          <a:p>
            <a:pPr lvl="1"/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Capitalists always have the option of hiring unemployed workers at lower wages, which ensures wages will never rise above the subsistence level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415941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292C-C61E-402B-B782-E221DC4D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" y="104775"/>
            <a:ext cx="8534400" cy="1507067"/>
          </a:xfrm>
        </p:spPr>
        <p:txBody>
          <a:bodyPr>
            <a:normAutofit/>
          </a:bodyPr>
          <a:lstStyle/>
          <a:p>
            <a:endParaRPr lang="en-CA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2F15-5279-4265-A022-3D563557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" y="1847318"/>
            <a:ext cx="8534400" cy="4836585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9A85BE-09A6-4DF5-BA2F-806B2261462E}"/>
              </a:ext>
            </a:extLst>
          </p:cNvPr>
          <p:cNvSpPr/>
          <p:nvPr/>
        </p:nvSpPr>
        <p:spPr>
          <a:xfrm>
            <a:off x="0" y="0"/>
            <a:ext cx="12188825" cy="685799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1379A-74CB-4570-88BE-DB9092F371C3}"/>
              </a:ext>
            </a:extLst>
          </p:cNvPr>
          <p:cNvSpPr/>
          <p:nvPr/>
        </p:nvSpPr>
        <p:spPr>
          <a:xfrm>
            <a:off x="7519732" y="0"/>
            <a:ext cx="4488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Karl Marx (1818-1883)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65A88F-7530-4929-BD71-C2B6F96AA5EF}"/>
              </a:ext>
            </a:extLst>
          </p:cNvPr>
          <p:cNvSpPr/>
          <p:nvPr/>
        </p:nvSpPr>
        <p:spPr>
          <a:xfrm>
            <a:off x="183539" y="46166"/>
            <a:ext cx="36645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Born in German</a:t>
            </a:r>
          </a:p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Rhineland in 1818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993599-8934-4C5C-B359-D7CD15FB99A1}"/>
              </a:ext>
            </a:extLst>
          </p:cNvPr>
          <p:cNvSpPr/>
          <p:nvPr/>
        </p:nvSpPr>
        <p:spPr>
          <a:xfrm>
            <a:off x="-83473" y="2644169"/>
            <a:ext cx="41985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Believed capitalism </a:t>
            </a:r>
          </a:p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would </a:t>
            </a:r>
          </a:p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destroy itself </a:t>
            </a:r>
          </a:p>
        </p:txBody>
      </p:sp>
    </p:spTree>
    <p:extLst>
      <p:ext uri="{BB962C8B-B14F-4D97-AF65-F5344CB8AC3E}">
        <p14:creationId xmlns:p14="http://schemas.microsoft.com/office/powerpoint/2010/main" val="4186831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292C-C61E-402B-B782-E221DC4D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" y="104775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Karl </a:t>
            </a:r>
            <a:r>
              <a:rPr lang="en-CA" sz="4000" dirty="0" err="1">
                <a:solidFill>
                  <a:schemeClr val="tx2"/>
                </a:solidFill>
              </a:rPr>
              <a:t>marx</a:t>
            </a:r>
            <a:r>
              <a:rPr lang="en-CA" sz="4000" dirty="0">
                <a:solidFill>
                  <a:schemeClr val="tx2"/>
                </a:solidFill>
              </a:rPr>
              <a:t> (1818-1883): The communist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2F15-5279-4265-A022-3D563557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" y="1847318"/>
            <a:ext cx="8534400" cy="483658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Argued that economic laws that perpetuate the conflicts between social classes govern all human history</a:t>
            </a:r>
          </a:p>
          <a:p>
            <a:r>
              <a:rPr lang="en-US" sz="2800" dirty="0">
                <a:solidFill>
                  <a:schemeClr val="tx1"/>
                </a:solidFill>
              </a:rPr>
              <a:t>Founded an international workers’ movement intended to overthrow the corrupt ruling class (the </a:t>
            </a:r>
            <a:r>
              <a:rPr lang="en-US" sz="2800" b="1" dirty="0">
                <a:solidFill>
                  <a:schemeClr val="tx1"/>
                </a:solidFill>
              </a:rPr>
              <a:t>bourgeoisie)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In 1848, Marx and Friedrich Engels published the “Communist Manifesto” in which they incited all exploited workers (the </a:t>
            </a:r>
            <a:r>
              <a:rPr lang="en-US" sz="2800" b="1" dirty="0">
                <a:solidFill>
                  <a:schemeClr val="tx1"/>
                </a:solidFill>
              </a:rPr>
              <a:t>proletariat</a:t>
            </a:r>
            <a:r>
              <a:rPr lang="en-US" sz="2800" dirty="0">
                <a:solidFill>
                  <a:schemeClr val="tx1"/>
                </a:solidFill>
              </a:rPr>
              <a:t>) to rise up against their oppressors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So was born the international revolutionary socialist movement of communism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292C-C61E-402B-B782-E221DC4D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" y="104775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Karl </a:t>
            </a:r>
            <a:r>
              <a:rPr lang="en-CA" sz="4000" dirty="0" err="1">
                <a:solidFill>
                  <a:schemeClr val="tx2"/>
                </a:solidFill>
              </a:rPr>
              <a:t>marx</a:t>
            </a:r>
            <a:r>
              <a:rPr lang="en-CA" sz="4000" dirty="0">
                <a:solidFill>
                  <a:schemeClr val="tx2"/>
                </a:solidFill>
              </a:rPr>
              <a:t> (1818-1883): The communist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2F15-5279-4265-A022-3D563557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" y="2348061"/>
            <a:ext cx="8534400" cy="4836585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Marx viewed firsthand the ill effects of the Industrial Revolution on the working class in the late 19th century</a:t>
            </a:r>
          </a:p>
          <a:p>
            <a:r>
              <a:rPr lang="en-US" sz="2600" dirty="0">
                <a:solidFill>
                  <a:schemeClr val="tx1"/>
                </a:solidFill>
              </a:rPr>
              <a:t>By the time of his death, England had transformed from an agricultural and artisan-based economy to one in which the dominant mode of production was the steam-powered factory</a:t>
            </a:r>
          </a:p>
          <a:p>
            <a:r>
              <a:rPr lang="en-US" sz="2600" dirty="0">
                <a:solidFill>
                  <a:schemeClr val="tx1"/>
                </a:solidFill>
              </a:rPr>
              <a:t>Workers lived in slums of crowded cities and worked 18-hour days in unsafe and unclean factories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6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292C-C61E-402B-B782-E221DC4D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" y="104775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Karl </a:t>
            </a:r>
            <a:r>
              <a:rPr lang="en-CA" sz="4000" dirty="0" err="1">
                <a:solidFill>
                  <a:schemeClr val="tx2"/>
                </a:solidFill>
              </a:rPr>
              <a:t>marx</a:t>
            </a:r>
            <a:r>
              <a:rPr lang="en-CA" sz="4000" dirty="0">
                <a:solidFill>
                  <a:schemeClr val="tx2"/>
                </a:solidFill>
              </a:rPr>
              <a:t> (1818-1883): The communist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2F15-5279-4265-A022-3D563557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" y="1520747"/>
            <a:ext cx="8534400" cy="4836585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There were no child </a:t>
            </a:r>
            <a:r>
              <a:rPr lang="en-US" sz="2600" dirty="0" err="1">
                <a:solidFill>
                  <a:schemeClr val="tx1"/>
                </a:solidFill>
              </a:rPr>
              <a:t>labour</a:t>
            </a:r>
            <a:r>
              <a:rPr lang="en-US" sz="2600" dirty="0">
                <a:solidFill>
                  <a:schemeClr val="tx1"/>
                </a:solidFill>
              </a:rPr>
              <a:t> laws, so working-class children endured the same hardships and had no time for education</a:t>
            </a:r>
          </a:p>
          <a:p>
            <a:r>
              <a:rPr lang="en-US" sz="2600" dirty="0">
                <a:solidFill>
                  <a:schemeClr val="tx1"/>
                </a:solidFill>
              </a:rPr>
              <a:t>Marx believed capitalism, as an economic system, was so morally bankrupt that it would one day destroy itself.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42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292C-C61E-402B-B782-E221DC4D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" y="104775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Ideas that advanced economic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2F15-5279-4265-A022-3D563557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" y="2667185"/>
            <a:ext cx="8534400" cy="4411967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Marx thought that the laws of economics determined the course of human history and that history was a continuing series of class struggles between exploiters and the exploited</a:t>
            </a:r>
          </a:p>
          <a:p>
            <a:r>
              <a:rPr lang="en-US" sz="2600" dirty="0">
                <a:solidFill>
                  <a:schemeClr val="tx1"/>
                </a:solidFill>
              </a:rPr>
              <a:t>Ex: free citizens against slaves, lords against serfs, industrial capitalists against workers, etc.</a:t>
            </a:r>
          </a:p>
          <a:p>
            <a:r>
              <a:rPr lang="en-US" sz="2600" dirty="0">
                <a:solidFill>
                  <a:schemeClr val="tx1"/>
                </a:solidFill>
              </a:rPr>
              <a:t>Whenever conditions become unbearable, the oppressed rise up in rebellion against their oppressors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31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292C-C61E-402B-B782-E221DC4D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" y="104775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Ideas that advanced economic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2F15-5279-4265-A022-3D563557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" y="2122900"/>
            <a:ext cx="8534400" cy="4411967"/>
          </a:xfrm>
        </p:spPr>
        <p:txBody>
          <a:bodyPr>
            <a:normAutofit/>
          </a:bodyPr>
          <a:lstStyle/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6E044-EF8D-4912-865C-F044ECA46578}"/>
              </a:ext>
            </a:extLst>
          </p:cNvPr>
          <p:cNvSpPr txBox="1"/>
          <p:nvPr/>
        </p:nvSpPr>
        <p:spPr>
          <a:xfrm>
            <a:off x="599757" y="1905757"/>
            <a:ext cx="80663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800" dirty="0"/>
              <a:t>Capitalist exploitation would continually worsen living standards until workers would eventually unite to overthrow the corrupt ruling class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3394813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292C-C61E-402B-B782-E221DC4D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" y="104775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Ideas that advanced economic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2F15-5279-4265-A022-3D563557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" y="2122900"/>
            <a:ext cx="8534400" cy="4411967"/>
          </a:xfrm>
        </p:spPr>
        <p:txBody>
          <a:bodyPr>
            <a:normAutofit/>
          </a:bodyPr>
          <a:lstStyle/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6E044-EF8D-4912-865C-F044ECA46578}"/>
              </a:ext>
            </a:extLst>
          </p:cNvPr>
          <p:cNvSpPr txBox="1"/>
          <p:nvPr/>
        </p:nvSpPr>
        <p:spPr>
          <a:xfrm>
            <a:off x="305842" y="1829557"/>
            <a:ext cx="1037304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Economic Interpretation of history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Marx thought that the laws of economics determined the course of human history and that history was a continuing series of class struggles between exploiters and the exploited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Ex: free citizens against slaves, lords against serfs, industrial capitalists against workers, etc.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Whenever conditions become unbearable, the oppressed rise up in rebellion against their oppressors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68956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292C-C61E-402B-B782-E221DC4D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" y="104775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Ideas that advanced economic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2F15-5279-4265-A022-3D563557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" y="2122900"/>
            <a:ext cx="8534400" cy="4411967"/>
          </a:xfrm>
        </p:spPr>
        <p:txBody>
          <a:bodyPr>
            <a:normAutofit/>
          </a:bodyPr>
          <a:lstStyle/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6E044-EF8D-4912-865C-F044ECA46578}"/>
              </a:ext>
            </a:extLst>
          </p:cNvPr>
          <p:cNvSpPr txBox="1"/>
          <p:nvPr/>
        </p:nvSpPr>
        <p:spPr>
          <a:xfrm>
            <a:off x="305842" y="1829557"/>
            <a:ext cx="1037304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Economic Interpretation of history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Capitalist exploitation would continually worsen living standards until workers would eventually unite to overthrow the corrupt ruling class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606521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681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Wingdings</vt:lpstr>
      <vt:lpstr>Wingdings 3</vt:lpstr>
      <vt:lpstr>Slice</vt:lpstr>
      <vt:lpstr>Karl marx </vt:lpstr>
      <vt:lpstr>PowerPoint Presentation</vt:lpstr>
      <vt:lpstr>Karl marx (1818-1883): The communist </vt:lpstr>
      <vt:lpstr>Karl marx (1818-1883): The communist </vt:lpstr>
      <vt:lpstr>Karl marx (1818-1883): The communist </vt:lpstr>
      <vt:lpstr>Ideas that advanced economic thought</vt:lpstr>
      <vt:lpstr>Ideas that advanced economic thought</vt:lpstr>
      <vt:lpstr>Ideas that advanced economic thought</vt:lpstr>
      <vt:lpstr>Ideas that advanced economic thought</vt:lpstr>
      <vt:lpstr>Ideas that advanced economic thought</vt:lpstr>
      <vt:lpstr>Ideas that advanced economic thought</vt:lpstr>
      <vt:lpstr>Ideas that advanced economic thought</vt:lpstr>
      <vt:lpstr>Ideas that advanced economic thought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 marx</dc:title>
  <dc:creator>Brian Singh</dc:creator>
  <cp:lastModifiedBy>Brian Singh</cp:lastModifiedBy>
  <cp:revision>5</cp:revision>
  <dcterms:created xsi:type="dcterms:W3CDTF">2019-11-04T15:36:05Z</dcterms:created>
  <dcterms:modified xsi:type="dcterms:W3CDTF">2019-11-04T16:17:03Z</dcterms:modified>
</cp:coreProperties>
</file>