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7" r:id="rId3"/>
    <p:sldId id="259" r:id="rId4"/>
    <p:sldId id="261" r:id="rId5"/>
    <p:sldId id="262" r:id="rId6"/>
    <p:sldId id="263" r:id="rId7"/>
    <p:sldId id="266"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3345A-2964-4FDD-B7F1-CA3C6280ADAB}" type="datetimeFigureOut">
              <a:rPr lang="en-US" smtClean="0"/>
              <a:t>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F50F88-B95B-48F3-923D-D533A6DE6D91}" type="slidenum">
              <a:rPr lang="en-US" smtClean="0"/>
              <a:t>‹#›</a:t>
            </a:fld>
            <a:endParaRPr lang="en-US"/>
          </a:p>
        </p:txBody>
      </p:sp>
    </p:spTree>
    <p:extLst>
      <p:ext uri="{BB962C8B-B14F-4D97-AF65-F5344CB8AC3E}">
        <p14:creationId xmlns:p14="http://schemas.microsoft.com/office/powerpoint/2010/main" val="1846227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buFontTx/>
              <a:buChar char="•"/>
            </a:pPr>
            <a:r>
              <a:rPr lang="en-US" altLang="en-US" sz="900">
                <a:latin typeface="Arial" pitchFamily="34" charset="0"/>
              </a:rPr>
              <a:t>Marketing does not include the production of goods and services.</a:t>
            </a:r>
          </a:p>
          <a:p>
            <a:pPr defTabSz="914400" eaLnBrk="1" hangingPunct="1">
              <a:buFontTx/>
              <a:buChar char="•"/>
            </a:pPr>
            <a:endParaRPr lang="en-CA" altLang="en-US" sz="90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7DCC8CB9-5DDE-4CE5-81FF-3EF9F7634864}" type="slidenum">
              <a:rPr lang="en-US" altLang="en-US">
                <a:latin typeface="Century Gothic" pitchFamily="34" charset="0"/>
              </a:rPr>
              <a:pPr eaLnBrk="1" hangingPunct="1">
                <a:spcBef>
                  <a:spcPct val="0"/>
                </a:spcBef>
              </a:pPr>
              <a:t>5</a:t>
            </a:fld>
            <a:endParaRPr lang="en-US" altLang="en-US">
              <a:latin typeface="Century Gothic"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a:latin typeface="Arial" charset="0"/>
              </a:rPr>
              <a:t>BRANDING</a:t>
            </a:r>
          </a:p>
          <a:p>
            <a:pPr defTabSz="914400" eaLnBrk="1" hangingPunct="1"/>
            <a:r>
              <a:rPr lang="en-US" altLang="en-US" sz="900" b="1" dirty="0">
                <a:latin typeface="Arial" charset="0"/>
              </a:rPr>
              <a:t>Brand Name</a:t>
            </a:r>
          </a:p>
          <a:p>
            <a:pPr defTabSz="914400" eaLnBrk="1" hangingPunct="1"/>
            <a:r>
              <a:rPr lang="en-US" altLang="en-US" sz="900" dirty="0">
                <a:latin typeface="Arial" charset="0"/>
              </a:rPr>
              <a:t>Businesses can spend millions </a:t>
            </a:r>
            <a:endParaRPr lang="en-US" altLang="en-US" sz="900" b="1" dirty="0">
              <a:latin typeface="Arial" charset="0"/>
            </a:endParaRPr>
          </a:p>
          <a:p>
            <a:pPr defTabSz="914400" eaLnBrk="1" hangingPunct="1">
              <a:buFontTx/>
              <a:buChar char="•"/>
            </a:pPr>
            <a:r>
              <a:rPr lang="en-US" altLang="en-US" sz="900" dirty="0">
                <a:latin typeface="Arial" charset="0"/>
              </a:rPr>
              <a:t>A brand name is how a product and company are identified and it is important to organizational success. </a:t>
            </a:r>
          </a:p>
          <a:p>
            <a:pPr defTabSz="914400" eaLnBrk="1" hangingPunct="1">
              <a:buFontTx/>
              <a:buChar char="•"/>
            </a:pPr>
            <a:r>
              <a:rPr lang="en-US" altLang="en-US" sz="900" dirty="0">
                <a:latin typeface="Arial" charset="0"/>
              </a:rPr>
              <a:t>When people talk with others about brand preference this is free publicity for the company.</a:t>
            </a:r>
          </a:p>
          <a:p>
            <a:pPr marL="0" lvl="1" defTabSz="914400" eaLnBrk="1" hangingPunct="1">
              <a:buFontTx/>
              <a:buChar char="•"/>
            </a:pPr>
            <a:r>
              <a:rPr lang="en-US" altLang="en-US" sz="2400" dirty="0">
                <a:latin typeface="Arial" charset="0"/>
              </a:rPr>
              <a:t>should be distinctive, stand out, and memorable. </a:t>
            </a:r>
          </a:p>
          <a:p>
            <a:pPr defTabSz="914400" eaLnBrk="1" hangingPunct="1">
              <a:buFontTx/>
              <a:buChar char="•"/>
            </a:pPr>
            <a:endParaRPr lang="en-US" altLang="en-US" sz="900" dirty="0">
              <a:latin typeface="Arial" charset="0"/>
            </a:endParaRPr>
          </a:p>
          <a:p>
            <a:pPr defTabSz="914400" eaLnBrk="1" hangingPunct="1"/>
            <a:r>
              <a:rPr lang="en-US" altLang="en-US" sz="900" b="1" dirty="0">
                <a:latin typeface="Arial" charset="0"/>
              </a:rPr>
              <a:t>Logo or Trademark</a:t>
            </a:r>
          </a:p>
          <a:p>
            <a:pPr defTabSz="914400" eaLnBrk="1" hangingPunct="1">
              <a:buFontTx/>
              <a:buChar char="•"/>
            </a:pPr>
            <a:r>
              <a:rPr lang="en-US" altLang="en-US" sz="900" dirty="0">
                <a:latin typeface="Arial" charset="0"/>
              </a:rPr>
              <a:t>A logo or trademark helps a product compete for consumer awareness.</a:t>
            </a:r>
          </a:p>
          <a:p>
            <a:pPr defTabSz="914400" eaLnBrk="1" hangingPunct="1">
              <a:buFontTx/>
              <a:buChar char="•"/>
            </a:pPr>
            <a:r>
              <a:rPr lang="en-US" altLang="en-US" sz="900" b="1" i="1" dirty="0">
                <a:latin typeface="Arial" charset="0"/>
              </a:rPr>
              <a:t>Monogram</a:t>
            </a:r>
            <a:r>
              <a:rPr lang="en-US" altLang="en-US" sz="900" dirty="0">
                <a:latin typeface="Arial" charset="0"/>
              </a:rPr>
              <a:t>: a stylized rendering of a company</a:t>
            </a:r>
            <a:r>
              <a:rPr lang="ja-JP" altLang="en-US" sz="900" dirty="0"/>
              <a:t>’</a:t>
            </a:r>
            <a:r>
              <a:rPr lang="en-US" altLang="ja-JP" sz="900" dirty="0">
                <a:latin typeface="Arial" charset="0"/>
              </a:rPr>
              <a:t>s initials or a combination of initials and numbers.  </a:t>
            </a:r>
          </a:p>
          <a:p>
            <a:pPr marL="0" lvl="1" defTabSz="914400" eaLnBrk="1" hangingPunct="1">
              <a:buFontTx/>
              <a:buChar char="•"/>
            </a:pPr>
            <a:r>
              <a:rPr lang="en-US" altLang="en-US" sz="900" dirty="0">
                <a:latin typeface="Arial" charset="0"/>
              </a:rPr>
              <a:t>Examples include IBM (International Business Machines) who wanted to consumers to associate them with computers not adding machines, and KFC (Kentucky Fried Chicken) who did not want consumers seeing the work </a:t>
            </a:r>
            <a:r>
              <a:rPr lang="ja-JP" altLang="en-US" sz="900" dirty="0"/>
              <a:t>“</a:t>
            </a:r>
            <a:r>
              <a:rPr lang="en-US" altLang="ja-JP" sz="900" dirty="0">
                <a:latin typeface="Arial" charset="0"/>
              </a:rPr>
              <a:t>Fried</a:t>
            </a:r>
            <a:r>
              <a:rPr lang="ja-JP" altLang="en-US" sz="900" dirty="0"/>
              <a:t>”</a:t>
            </a:r>
            <a:r>
              <a:rPr lang="en-US" altLang="ja-JP" sz="900" dirty="0">
                <a:latin typeface="Arial" charset="0"/>
              </a:rPr>
              <a:t>, etc.</a:t>
            </a:r>
          </a:p>
          <a:p>
            <a:pPr defTabSz="914400" eaLnBrk="1" hangingPunct="1">
              <a:buFontTx/>
              <a:buChar char="•"/>
            </a:pPr>
            <a:r>
              <a:rPr lang="en-US" altLang="en-US" sz="900" b="1" i="1" dirty="0">
                <a:latin typeface="Arial" charset="0"/>
              </a:rPr>
              <a:t>Visual symbol</a:t>
            </a:r>
            <a:r>
              <a:rPr lang="en-US" altLang="en-US" sz="900" dirty="0">
                <a:latin typeface="Arial" charset="0"/>
              </a:rPr>
              <a:t>: These are line drawings of people, animals, or things such as Apple Computer</a:t>
            </a:r>
            <a:r>
              <a:rPr lang="ja-JP" altLang="en-US" sz="900" dirty="0"/>
              <a:t>’</a:t>
            </a:r>
            <a:r>
              <a:rPr lang="en-US" altLang="ja-JP" sz="900" dirty="0">
                <a:latin typeface="Arial" charset="0"/>
              </a:rPr>
              <a:t>s apple and Kellogg</a:t>
            </a:r>
            <a:r>
              <a:rPr lang="ja-JP" altLang="en-US" sz="900" dirty="0"/>
              <a:t>’</a:t>
            </a:r>
            <a:r>
              <a:rPr lang="en-US" altLang="ja-JP" sz="900" dirty="0">
                <a:latin typeface="Arial" charset="0"/>
              </a:rPr>
              <a:t>s Frosted Flakes</a:t>
            </a:r>
            <a:r>
              <a:rPr lang="ja-JP" altLang="en-US" sz="900" dirty="0"/>
              <a:t>’</a:t>
            </a:r>
            <a:r>
              <a:rPr lang="en-US" altLang="ja-JP" sz="900" dirty="0">
                <a:latin typeface="Arial" charset="0"/>
              </a:rPr>
              <a:t> Tony the Tiger.</a:t>
            </a:r>
          </a:p>
          <a:p>
            <a:pPr defTabSz="914400" eaLnBrk="1" hangingPunct="1">
              <a:buFontTx/>
              <a:buChar char="•"/>
            </a:pPr>
            <a:r>
              <a:rPr lang="en-US" altLang="en-US" sz="900" b="1" i="1" dirty="0">
                <a:latin typeface="Arial" charset="0"/>
              </a:rPr>
              <a:t>Abstract symbol</a:t>
            </a:r>
            <a:r>
              <a:rPr lang="en-US" altLang="en-US" sz="900" dirty="0">
                <a:latin typeface="Arial" charset="0"/>
              </a:rPr>
              <a:t>: These are shapes that carry a visual message but are not representative of actual things.</a:t>
            </a:r>
          </a:p>
          <a:p>
            <a:pPr marL="0" lvl="1" defTabSz="914400" eaLnBrk="1" hangingPunct="1">
              <a:buFontTx/>
              <a:buChar char="•"/>
            </a:pPr>
            <a:r>
              <a:rPr lang="en-US" altLang="en-US" sz="900" dirty="0">
                <a:latin typeface="Arial" charset="0"/>
              </a:rPr>
              <a:t>The Nike </a:t>
            </a:r>
            <a:r>
              <a:rPr lang="ja-JP" altLang="en-US" sz="900" dirty="0"/>
              <a:t>“</a:t>
            </a:r>
            <a:r>
              <a:rPr lang="en-US" altLang="ja-JP" sz="900" dirty="0">
                <a:latin typeface="Arial" charset="0"/>
              </a:rPr>
              <a:t>swoosh</a:t>
            </a:r>
            <a:r>
              <a:rPr lang="ja-JP" altLang="en-US" sz="900" dirty="0"/>
              <a:t>”</a:t>
            </a:r>
            <a:r>
              <a:rPr lang="en-US" altLang="ja-JP" sz="900" dirty="0">
                <a:latin typeface="Arial" charset="0"/>
              </a:rPr>
              <a:t> is an example and one of the world</a:t>
            </a:r>
            <a:r>
              <a:rPr lang="ja-JP" altLang="en-US" sz="900" dirty="0"/>
              <a:t>’</a:t>
            </a:r>
            <a:r>
              <a:rPr lang="en-US" altLang="ja-JP" sz="900" dirty="0">
                <a:latin typeface="Arial" charset="0"/>
              </a:rPr>
              <a:t>s most well recognized logos.</a:t>
            </a:r>
            <a:endParaRPr lang="en-CA" altLang="en-US" sz="900"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a:latin typeface="Arial" charset="0"/>
              </a:rPr>
              <a:t>BRANDING</a:t>
            </a:r>
          </a:p>
          <a:p>
            <a:pPr defTabSz="914400" eaLnBrk="1" hangingPunct="1"/>
            <a:r>
              <a:rPr lang="en-US" altLang="en-US" sz="900" b="1">
                <a:latin typeface="Arial" charset="0"/>
              </a:rPr>
              <a:t>Brand Name</a:t>
            </a:r>
          </a:p>
          <a:p>
            <a:pPr defTabSz="914400" eaLnBrk="1" hangingPunct="1">
              <a:buFontTx/>
              <a:buChar char="•"/>
            </a:pPr>
            <a:r>
              <a:rPr lang="en-US" altLang="en-US" sz="900">
                <a:latin typeface="Arial" charset="0"/>
              </a:rPr>
              <a:t>A brand name is how a product and company are identified and it is important to organizational success. </a:t>
            </a:r>
          </a:p>
          <a:p>
            <a:pPr defTabSz="914400" eaLnBrk="1" hangingPunct="1">
              <a:buFontTx/>
              <a:buChar char="•"/>
            </a:pPr>
            <a:r>
              <a:rPr lang="en-US" altLang="en-US" sz="900">
                <a:latin typeface="Arial" charset="0"/>
              </a:rPr>
              <a:t>When people talk with others about brand preference this is free publicity for the company.</a:t>
            </a:r>
          </a:p>
          <a:p>
            <a:pPr defTabSz="914400" eaLnBrk="1" hangingPunct="1"/>
            <a:r>
              <a:rPr lang="en-US" altLang="en-US" sz="900" b="1">
                <a:latin typeface="Arial" charset="0"/>
              </a:rPr>
              <a:t>Logo or Trademark</a:t>
            </a:r>
          </a:p>
          <a:p>
            <a:pPr defTabSz="914400" eaLnBrk="1" hangingPunct="1">
              <a:buFontTx/>
              <a:buChar char="•"/>
            </a:pPr>
            <a:r>
              <a:rPr lang="en-US" altLang="en-US" sz="900">
                <a:latin typeface="Arial" charset="0"/>
              </a:rPr>
              <a:t>A logo or trademark helps a product compete for consumer awareness.</a:t>
            </a:r>
          </a:p>
          <a:p>
            <a:pPr defTabSz="914400" eaLnBrk="1" hangingPunct="1">
              <a:buFontTx/>
              <a:buChar char="•"/>
            </a:pPr>
            <a:r>
              <a:rPr lang="en-US" altLang="en-US" sz="900" b="1" i="1">
                <a:latin typeface="Arial" charset="0"/>
              </a:rPr>
              <a:t>Monogram</a:t>
            </a:r>
            <a:r>
              <a:rPr lang="en-US" altLang="en-US" sz="900">
                <a:latin typeface="Arial" charset="0"/>
              </a:rPr>
              <a:t>: a stylized rendering of a company</a:t>
            </a:r>
            <a:r>
              <a:rPr lang="ja-JP" altLang="en-US" sz="900"/>
              <a:t>’</a:t>
            </a:r>
            <a:r>
              <a:rPr lang="en-US" altLang="ja-JP" sz="900">
                <a:latin typeface="Arial" charset="0"/>
              </a:rPr>
              <a:t>s initials or a combination of initials and numbers.  </a:t>
            </a:r>
          </a:p>
          <a:p>
            <a:pPr lvl="1" defTabSz="914400" eaLnBrk="1" hangingPunct="1">
              <a:buFontTx/>
              <a:buChar char="•"/>
            </a:pPr>
            <a:r>
              <a:rPr lang="en-US" altLang="en-US" sz="900">
                <a:latin typeface="Arial" charset="0"/>
              </a:rPr>
              <a:t>Examples include IBM (International Business Machines) who wanted to consumers to associate them with computers not adding machines, and KFC (Kentucky Fried Chicken) who did not want consumers seeing the work </a:t>
            </a:r>
            <a:r>
              <a:rPr lang="ja-JP" altLang="en-US" sz="900"/>
              <a:t>“</a:t>
            </a:r>
            <a:r>
              <a:rPr lang="en-US" altLang="ja-JP" sz="900">
                <a:latin typeface="Arial" charset="0"/>
              </a:rPr>
              <a:t>Fried</a:t>
            </a:r>
            <a:r>
              <a:rPr lang="ja-JP" altLang="en-US" sz="900"/>
              <a:t>”</a:t>
            </a:r>
            <a:r>
              <a:rPr lang="en-US" altLang="ja-JP" sz="900">
                <a:latin typeface="Arial" charset="0"/>
              </a:rPr>
              <a:t>, etc.</a:t>
            </a:r>
          </a:p>
          <a:p>
            <a:pPr defTabSz="914400" eaLnBrk="1" hangingPunct="1">
              <a:buFontTx/>
              <a:buChar char="•"/>
            </a:pPr>
            <a:r>
              <a:rPr lang="en-US" altLang="en-US" sz="900" b="1" i="1">
                <a:latin typeface="Arial" charset="0"/>
              </a:rPr>
              <a:t>Visual symbol</a:t>
            </a:r>
            <a:r>
              <a:rPr lang="en-US" altLang="en-US" sz="900">
                <a:latin typeface="Arial" charset="0"/>
              </a:rPr>
              <a:t>: These are line drawings of people, animals, or things such as Apple Computer</a:t>
            </a:r>
            <a:r>
              <a:rPr lang="ja-JP" altLang="en-US" sz="900"/>
              <a:t>’</a:t>
            </a:r>
            <a:r>
              <a:rPr lang="en-US" altLang="ja-JP" sz="900">
                <a:latin typeface="Arial" charset="0"/>
              </a:rPr>
              <a:t>s apple and Kellogg</a:t>
            </a:r>
            <a:r>
              <a:rPr lang="ja-JP" altLang="en-US" sz="900"/>
              <a:t>’</a:t>
            </a:r>
            <a:r>
              <a:rPr lang="en-US" altLang="ja-JP" sz="900">
                <a:latin typeface="Arial" charset="0"/>
              </a:rPr>
              <a:t>s Frosted Flakes</a:t>
            </a:r>
            <a:r>
              <a:rPr lang="ja-JP" altLang="en-US" sz="900"/>
              <a:t>’</a:t>
            </a:r>
            <a:r>
              <a:rPr lang="en-US" altLang="ja-JP" sz="900">
                <a:latin typeface="Arial" charset="0"/>
              </a:rPr>
              <a:t> Tony the Tiger.</a:t>
            </a:r>
          </a:p>
          <a:p>
            <a:pPr defTabSz="914400" eaLnBrk="1" hangingPunct="1">
              <a:buFontTx/>
              <a:buChar char="•"/>
            </a:pPr>
            <a:r>
              <a:rPr lang="en-US" altLang="en-US" sz="900" b="1" i="1">
                <a:latin typeface="Arial" charset="0"/>
              </a:rPr>
              <a:t>Abstract symbol</a:t>
            </a:r>
            <a:r>
              <a:rPr lang="en-US" altLang="en-US" sz="900">
                <a:latin typeface="Arial" charset="0"/>
              </a:rPr>
              <a:t>: These are shapes that carry a visual message but are not representative of actual things.</a:t>
            </a:r>
          </a:p>
          <a:p>
            <a:pPr lvl="1" defTabSz="914400" eaLnBrk="1" hangingPunct="1">
              <a:buFontTx/>
              <a:buChar char="•"/>
            </a:pPr>
            <a:r>
              <a:rPr lang="en-US" altLang="en-US" sz="900">
                <a:latin typeface="Arial" charset="0"/>
              </a:rPr>
              <a:t>The Nike </a:t>
            </a:r>
            <a:r>
              <a:rPr lang="ja-JP" altLang="en-US" sz="900"/>
              <a:t>“</a:t>
            </a:r>
            <a:r>
              <a:rPr lang="en-US" altLang="ja-JP" sz="900">
                <a:latin typeface="Arial" charset="0"/>
              </a:rPr>
              <a:t>swoosh</a:t>
            </a:r>
            <a:r>
              <a:rPr lang="ja-JP" altLang="en-US" sz="900"/>
              <a:t>”</a:t>
            </a:r>
            <a:r>
              <a:rPr lang="en-US" altLang="ja-JP" sz="900">
                <a:latin typeface="Arial" charset="0"/>
              </a:rPr>
              <a:t> is an example and one of the world</a:t>
            </a:r>
            <a:r>
              <a:rPr lang="ja-JP" altLang="en-US" sz="900"/>
              <a:t>’</a:t>
            </a:r>
            <a:r>
              <a:rPr lang="en-US" altLang="ja-JP" sz="900">
                <a:latin typeface="Arial" charset="0"/>
              </a:rPr>
              <a:t>s most well recognized logos.</a:t>
            </a:r>
            <a:endParaRPr lang="en-CA" altLang="en-US" sz="90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a:latin typeface="Arial" charset="0"/>
              </a:rPr>
              <a:t>BRANDING</a:t>
            </a:r>
          </a:p>
          <a:p>
            <a:pPr defTabSz="914400" eaLnBrk="1" hangingPunct="1"/>
            <a:r>
              <a:rPr lang="en-US" altLang="en-US" sz="900" b="1" dirty="0">
                <a:latin typeface="Arial" charset="0"/>
              </a:rPr>
              <a:t>Brand Name</a:t>
            </a:r>
          </a:p>
          <a:p>
            <a:pPr defTabSz="914400" eaLnBrk="1" hangingPunct="1">
              <a:buFontTx/>
              <a:buChar char="•"/>
            </a:pPr>
            <a:r>
              <a:rPr lang="en-US" altLang="en-US" sz="900" dirty="0">
                <a:latin typeface="Arial" charset="0"/>
              </a:rPr>
              <a:t>A brand name is how a product and company are identified and it is important to organizational success. </a:t>
            </a:r>
          </a:p>
          <a:p>
            <a:pPr defTabSz="914400" eaLnBrk="1" hangingPunct="1">
              <a:buFontTx/>
              <a:buChar char="•"/>
            </a:pPr>
            <a:r>
              <a:rPr lang="en-US" altLang="en-US" sz="900" dirty="0">
                <a:latin typeface="Arial" charset="0"/>
              </a:rPr>
              <a:t>When people talk with others about brand preference this is free publicity for the company.</a:t>
            </a:r>
          </a:p>
          <a:p>
            <a:pPr defTabSz="914400" eaLnBrk="1" hangingPunct="1"/>
            <a:r>
              <a:rPr lang="en-US" altLang="en-US" sz="900" b="1" dirty="0">
                <a:latin typeface="Arial" charset="0"/>
              </a:rPr>
              <a:t>Logo or Trademark</a:t>
            </a:r>
          </a:p>
          <a:p>
            <a:pPr defTabSz="914400" eaLnBrk="1" hangingPunct="1">
              <a:buFontTx/>
              <a:buChar char="•"/>
            </a:pPr>
            <a:r>
              <a:rPr lang="en-US" altLang="en-US" sz="900" dirty="0">
                <a:latin typeface="Arial" charset="0"/>
              </a:rPr>
              <a:t>A logo or trademark helps a product compete for consumer awareness.</a:t>
            </a:r>
          </a:p>
          <a:p>
            <a:pPr defTabSz="914400" eaLnBrk="1" hangingPunct="1">
              <a:buFontTx/>
              <a:buChar char="•"/>
            </a:pPr>
            <a:r>
              <a:rPr lang="en-US" altLang="en-US" sz="900" b="1" i="1" dirty="0">
                <a:latin typeface="Arial" charset="0"/>
              </a:rPr>
              <a:t>Monogram</a:t>
            </a:r>
            <a:r>
              <a:rPr lang="en-US" altLang="en-US" sz="900" dirty="0">
                <a:latin typeface="Arial" charset="0"/>
              </a:rPr>
              <a:t>: a stylized rendering of a company</a:t>
            </a:r>
            <a:r>
              <a:rPr lang="ja-JP" altLang="en-US" sz="900" dirty="0"/>
              <a:t>’</a:t>
            </a:r>
            <a:r>
              <a:rPr lang="en-US" altLang="ja-JP" sz="900" dirty="0">
                <a:latin typeface="Arial" charset="0"/>
              </a:rPr>
              <a:t>s initials or a combination of initials and numbers.  </a:t>
            </a:r>
          </a:p>
          <a:p>
            <a:pPr lvl="1" defTabSz="914400" eaLnBrk="1" hangingPunct="1">
              <a:buFontTx/>
              <a:buChar char="•"/>
            </a:pPr>
            <a:r>
              <a:rPr lang="en-US" altLang="en-US" sz="900" dirty="0">
                <a:latin typeface="Arial" charset="0"/>
              </a:rPr>
              <a:t>Examples include IBM (International Business Machines) who wanted to consumers to associate them with computers not adding machines, and KFC (Kentucky Fried Chicken) who did not want consumers seeing the work </a:t>
            </a:r>
            <a:r>
              <a:rPr lang="ja-JP" altLang="en-US" sz="900" dirty="0"/>
              <a:t>“</a:t>
            </a:r>
            <a:r>
              <a:rPr lang="en-US" altLang="ja-JP" sz="900" dirty="0">
                <a:latin typeface="Arial" charset="0"/>
              </a:rPr>
              <a:t>Fried</a:t>
            </a:r>
            <a:r>
              <a:rPr lang="ja-JP" altLang="en-US" sz="900" dirty="0"/>
              <a:t>”</a:t>
            </a:r>
            <a:r>
              <a:rPr lang="en-US" altLang="ja-JP" sz="900" dirty="0">
                <a:latin typeface="Arial" charset="0"/>
              </a:rPr>
              <a:t>, etc.</a:t>
            </a:r>
          </a:p>
          <a:p>
            <a:pPr defTabSz="914400" eaLnBrk="1" hangingPunct="1">
              <a:buFontTx/>
              <a:buChar char="•"/>
            </a:pPr>
            <a:r>
              <a:rPr lang="en-US" altLang="en-US" sz="900" b="1" i="1" dirty="0">
                <a:latin typeface="Arial" charset="0"/>
              </a:rPr>
              <a:t>Visual symbol</a:t>
            </a:r>
            <a:r>
              <a:rPr lang="en-US" altLang="en-US" sz="900" dirty="0">
                <a:latin typeface="Arial" charset="0"/>
              </a:rPr>
              <a:t>: These are line drawings of people, animals, or things such as Apple Computer</a:t>
            </a:r>
            <a:r>
              <a:rPr lang="ja-JP" altLang="en-US" sz="900" dirty="0"/>
              <a:t>’</a:t>
            </a:r>
            <a:r>
              <a:rPr lang="en-US" altLang="ja-JP" sz="900" dirty="0">
                <a:latin typeface="Arial" charset="0"/>
              </a:rPr>
              <a:t>s apple and Kellogg</a:t>
            </a:r>
            <a:r>
              <a:rPr lang="ja-JP" altLang="en-US" sz="900" dirty="0"/>
              <a:t>’</a:t>
            </a:r>
            <a:r>
              <a:rPr lang="en-US" altLang="ja-JP" sz="900" dirty="0">
                <a:latin typeface="Arial" charset="0"/>
              </a:rPr>
              <a:t>s Frosted Flakes</a:t>
            </a:r>
            <a:r>
              <a:rPr lang="ja-JP" altLang="en-US" sz="900" dirty="0"/>
              <a:t>’</a:t>
            </a:r>
            <a:r>
              <a:rPr lang="en-US" altLang="ja-JP" sz="900" dirty="0">
                <a:latin typeface="Arial" charset="0"/>
              </a:rPr>
              <a:t> Tony the Tiger.</a:t>
            </a:r>
          </a:p>
          <a:p>
            <a:pPr defTabSz="914400" eaLnBrk="1" hangingPunct="1">
              <a:buFontTx/>
              <a:buChar char="•"/>
            </a:pPr>
            <a:r>
              <a:rPr lang="en-US" altLang="en-US" sz="900" b="1" i="1" dirty="0">
                <a:latin typeface="Arial" charset="0"/>
              </a:rPr>
              <a:t>Abstract symbol</a:t>
            </a:r>
            <a:r>
              <a:rPr lang="en-US" altLang="en-US" sz="900" dirty="0">
                <a:latin typeface="Arial" charset="0"/>
              </a:rPr>
              <a:t>: These are shapes that carry a visual message but are not representative of actual things.</a:t>
            </a:r>
          </a:p>
          <a:p>
            <a:pPr lvl="1" defTabSz="914400" eaLnBrk="1" hangingPunct="1">
              <a:buFontTx/>
              <a:buChar char="•"/>
            </a:pPr>
            <a:r>
              <a:rPr lang="en-US" altLang="en-US" sz="900" dirty="0">
                <a:latin typeface="Arial" charset="0"/>
              </a:rPr>
              <a:t>The Nike </a:t>
            </a:r>
            <a:r>
              <a:rPr lang="ja-JP" altLang="en-US" sz="900" dirty="0"/>
              <a:t>“</a:t>
            </a:r>
            <a:r>
              <a:rPr lang="en-US" altLang="ja-JP" sz="900" dirty="0">
                <a:latin typeface="Arial" charset="0"/>
              </a:rPr>
              <a:t>swoosh</a:t>
            </a:r>
            <a:r>
              <a:rPr lang="ja-JP" altLang="en-US" sz="900" dirty="0"/>
              <a:t>”</a:t>
            </a:r>
            <a:r>
              <a:rPr lang="en-US" altLang="ja-JP" sz="900" dirty="0">
                <a:latin typeface="Arial" charset="0"/>
              </a:rPr>
              <a:t> is an example and one of the world</a:t>
            </a:r>
            <a:r>
              <a:rPr lang="ja-JP" altLang="en-US" sz="900" dirty="0"/>
              <a:t>’</a:t>
            </a:r>
            <a:r>
              <a:rPr lang="en-US" altLang="ja-JP" sz="900" dirty="0">
                <a:latin typeface="Arial" charset="0"/>
              </a:rPr>
              <a:t>s most well recognized logos.</a:t>
            </a:r>
            <a:endParaRPr lang="en-CA" altLang="en-US" sz="900"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dirty="0">
                <a:latin typeface="Arial" charset="0"/>
              </a:rPr>
              <a:t>BRANDING</a:t>
            </a:r>
          </a:p>
          <a:p>
            <a:pPr defTabSz="914400" eaLnBrk="1" hangingPunct="1"/>
            <a:r>
              <a:rPr lang="en-US" altLang="en-US" sz="900" b="1" dirty="0">
                <a:latin typeface="Arial" charset="0"/>
              </a:rPr>
              <a:t>Slogan</a:t>
            </a:r>
          </a:p>
          <a:p>
            <a:pPr defTabSz="914400" eaLnBrk="1" hangingPunct="1">
              <a:buFontTx/>
              <a:buChar char="•"/>
            </a:pPr>
            <a:r>
              <a:rPr lang="en-US" altLang="en-US" sz="900" dirty="0">
                <a:latin typeface="Arial" charset="0"/>
              </a:rPr>
              <a:t>Slogans are taglines for both print and broadcast advertisements.</a:t>
            </a:r>
          </a:p>
          <a:p>
            <a:pPr defTabSz="914400" eaLnBrk="1" hangingPunct="1">
              <a:buFontTx/>
              <a:buChar char="•"/>
            </a:pPr>
            <a:r>
              <a:rPr lang="en-US" altLang="en-US" sz="900" dirty="0">
                <a:latin typeface="Arial" charset="0"/>
              </a:rPr>
              <a:t>Examples include; MasterCard</a:t>
            </a:r>
            <a:r>
              <a:rPr lang="ja-JP" altLang="en-US" sz="900" dirty="0"/>
              <a:t>’</a:t>
            </a:r>
            <a:r>
              <a:rPr lang="en-US" altLang="ja-JP" sz="900" dirty="0">
                <a:latin typeface="Arial" charset="0"/>
              </a:rPr>
              <a:t>s </a:t>
            </a:r>
            <a:r>
              <a:rPr lang="ja-JP" altLang="en-US" sz="900" dirty="0"/>
              <a:t>“</a:t>
            </a:r>
            <a:r>
              <a:rPr lang="en-US" altLang="ja-JP" sz="900" dirty="0">
                <a:latin typeface="Arial" charset="0"/>
              </a:rPr>
              <a:t>Priceless,</a:t>
            </a:r>
            <a:r>
              <a:rPr lang="ja-JP" altLang="en-US" sz="900" dirty="0"/>
              <a:t>”</a:t>
            </a:r>
            <a:r>
              <a:rPr lang="en-US" altLang="ja-JP" sz="900" dirty="0">
                <a:latin typeface="Arial" charset="0"/>
              </a:rPr>
              <a:t> Canadian Blood Services</a:t>
            </a:r>
            <a:r>
              <a:rPr lang="ja-JP" altLang="en-US" sz="900" dirty="0"/>
              <a:t>’</a:t>
            </a:r>
            <a:r>
              <a:rPr lang="en-US" altLang="ja-JP" sz="900" dirty="0">
                <a:latin typeface="Arial" charset="0"/>
              </a:rPr>
              <a:t> </a:t>
            </a:r>
            <a:r>
              <a:rPr lang="ja-JP" altLang="en-US" sz="900" dirty="0"/>
              <a:t>“</a:t>
            </a:r>
            <a:r>
              <a:rPr lang="en-US" altLang="ja-JP" sz="900" dirty="0">
                <a:latin typeface="Arial" charset="0"/>
              </a:rPr>
              <a:t>It</a:t>
            </a:r>
            <a:r>
              <a:rPr lang="ja-JP" altLang="en-US" sz="900" dirty="0"/>
              <a:t>’</a:t>
            </a:r>
            <a:r>
              <a:rPr lang="en-US" altLang="ja-JP" sz="900" dirty="0">
                <a:latin typeface="Arial" charset="0"/>
              </a:rPr>
              <a:t>s in You to Give,</a:t>
            </a:r>
            <a:r>
              <a:rPr lang="ja-JP" altLang="en-US" sz="900" dirty="0"/>
              <a:t>”</a:t>
            </a:r>
            <a:r>
              <a:rPr lang="en-US" altLang="ja-JP" sz="900" dirty="0">
                <a:latin typeface="Arial" charset="0"/>
              </a:rPr>
              <a:t> and Sprite</a:t>
            </a:r>
            <a:r>
              <a:rPr lang="ja-JP" altLang="en-US" sz="900" dirty="0"/>
              <a:t>’</a:t>
            </a:r>
            <a:r>
              <a:rPr lang="en-US" altLang="ja-JP" sz="900" dirty="0">
                <a:latin typeface="Arial" charset="0"/>
              </a:rPr>
              <a:t>s </a:t>
            </a:r>
            <a:r>
              <a:rPr lang="ja-JP" altLang="en-US" sz="900" dirty="0"/>
              <a:t>“</a:t>
            </a:r>
            <a:r>
              <a:rPr lang="en-US" altLang="ja-JP" sz="900" dirty="0">
                <a:latin typeface="Arial" charset="0"/>
              </a:rPr>
              <a:t>Obey Your Thirst</a:t>
            </a:r>
            <a:r>
              <a:rPr lang="ja-JP" altLang="en-US" sz="900" dirty="0"/>
              <a:t>”</a:t>
            </a:r>
            <a:r>
              <a:rPr lang="en-US" altLang="ja-JP" sz="900" dirty="0">
                <a:latin typeface="Arial" charset="0"/>
              </a:rPr>
              <a:t>.</a:t>
            </a:r>
          </a:p>
          <a:p>
            <a:pPr defTabSz="914400" eaLnBrk="1" hangingPunct="1"/>
            <a:r>
              <a:rPr lang="en-US" altLang="en-US" sz="900" b="1" dirty="0">
                <a:latin typeface="Arial" charset="0"/>
              </a:rPr>
              <a:t>Brand Identification</a:t>
            </a:r>
          </a:p>
          <a:p>
            <a:pPr defTabSz="914400" eaLnBrk="1" hangingPunct="1">
              <a:buFontTx/>
              <a:buChar char="•"/>
            </a:pPr>
            <a:r>
              <a:rPr lang="en-US" altLang="en-US" sz="900" dirty="0">
                <a:latin typeface="Arial" charset="0"/>
              </a:rPr>
              <a:t>The writing, the </a:t>
            </a:r>
            <a:r>
              <a:rPr lang="en-US" altLang="en-US" sz="900" dirty="0" err="1">
                <a:latin typeface="Arial" charset="0"/>
              </a:rPr>
              <a:t>colours</a:t>
            </a:r>
            <a:r>
              <a:rPr lang="en-US" altLang="en-US" sz="900" dirty="0">
                <a:latin typeface="Arial" charset="0"/>
              </a:rPr>
              <a:t> used, the design of the package should always be used in association with the product, this way it is always clear to the consumer that they are getting the product they desire.</a:t>
            </a:r>
          </a:p>
          <a:p>
            <a:pPr defTabSz="914400" eaLnBrk="1" hangingPunct="1"/>
            <a:r>
              <a:rPr lang="en-US" altLang="en-US" sz="900" b="1" dirty="0">
                <a:latin typeface="Arial" charset="0"/>
              </a:rPr>
              <a:t>THE PRODUCT LIFE CYCLE</a:t>
            </a:r>
          </a:p>
          <a:p>
            <a:pPr defTabSz="914400" eaLnBrk="1" hangingPunct="1">
              <a:buFontTx/>
              <a:buChar char="•"/>
            </a:pPr>
            <a:r>
              <a:rPr lang="en-US" altLang="en-US" sz="900" dirty="0">
                <a:latin typeface="Arial" charset="0"/>
              </a:rPr>
              <a:t>Successful marketing efforts created brand awareness; customers can name you brand as part of a specific category.</a:t>
            </a:r>
          </a:p>
          <a:p>
            <a:pPr defTabSz="914400" eaLnBrk="1" hangingPunct="1">
              <a:buFontTx/>
              <a:buChar char="•"/>
            </a:pPr>
            <a:r>
              <a:rPr lang="en-US" altLang="en-US" sz="900" dirty="0">
                <a:latin typeface="Arial" charset="0"/>
              </a:rPr>
              <a:t>Brand loyalty is when customers prefer your brand and support it.</a:t>
            </a:r>
          </a:p>
          <a:p>
            <a:pPr defTabSz="914400" eaLnBrk="1" hangingPunct="1">
              <a:buFontTx/>
              <a:buChar char="•"/>
            </a:pPr>
            <a:r>
              <a:rPr lang="en-US" altLang="en-US" sz="900" dirty="0">
                <a:latin typeface="Arial" charset="0"/>
              </a:rPr>
              <a:t>Brand insistence is when customers will not accept a substitute for a particular brand.</a:t>
            </a:r>
          </a:p>
          <a:p>
            <a:pPr defTabSz="914400" eaLnBrk="1" hangingPunct="1">
              <a:buFontTx/>
              <a:buChar char="•"/>
            </a:pPr>
            <a:r>
              <a:rPr lang="en-US" altLang="en-US" sz="900" dirty="0">
                <a:latin typeface="Arial" charset="0"/>
              </a:rPr>
              <a:t>Brands that have reached brand insistence have enormous equity. </a:t>
            </a:r>
            <a:endParaRPr lang="en-CA" altLang="en-US" sz="900"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54EB294-250A-4DC1-A815-4DF55732056C}" type="datetimeFigureOut">
              <a:rPr lang="en-US" smtClean="0"/>
              <a:t>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648CCF-7FBA-4000-8FB8-29CEBAC355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4EB294-250A-4DC1-A815-4DF55732056C}"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48CCF-7FBA-4000-8FB8-29CEBAC355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4EB294-250A-4DC1-A815-4DF55732056C}"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48CCF-7FBA-4000-8FB8-29CEBAC355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4EB294-250A-4DC1-A815-4DF55732056C}"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48CCF-7FBA-4000-8FB8-29CEBAC3557D}"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54EB294-250A-4DC1-A815-4DF55732056C}"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48CCF-7FBA-4000-8FB8-29CEBAC3557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4EB294-250A-4DC1-A815-4DF55732056C}"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48CCF-7FBA-4000-8FB8-29CEBAC3557D}"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54EB294-250A-4DC1-A815-4DF55732056C}"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648CCF-7FBA-4000-8FB8-29CEBAC355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4EB294-250A-4DC1-A815-4DF55732056C}"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648CCF-7FBA-4000-8FB8-29CEBAC3557D}"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EB294-250A-4DC1-A815-4DF55732056C}"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648CCF-7FBA-4000-8FB8-29CEBAC355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54EB294-250A-4DC1-A815-4DF55732056C}"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48CCF-7FBA-4000-8FB8-29CEBAC355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54EB294-250A-4DC1-A815-4DF55732056C}" type="datetimeFigureOut">
              <a:rPr lang="en-US" smtClean="0"/>
              <a:t>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648CCF-7FBA-4000-8FB8-29CEBAC3557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54EB294-250A-4DC1-A815-4DF55732056C}" type="datetimeFigureOut">
              <a:rPr lang="en-US" smtClean="0"/>
              <a:t>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648CCF-7FBA-4000-8FB8-29CEBAC355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hyperlink" Target="https://www.branded3.com/blog/the-top-10-viral-marketing-campaigns-of-all-tim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Chapter 7- </a:t>
            </a:r>
            <a:r>
              <a:rPr lang="en-US" dirty="0"/>
              <a:t>Marketing</a:t>
            </a:r>
          </a:p>
        </p:txBody>
      </p:sp>
      <p:sp>
        <p:nvSpPr>
          <p:cNvPr id="3" name="Subtitle 2"/>
          <p:cNvSpPr>
            <a:spLocks noGrp="1"/>
          </p:cNvSpPr>
          <p:nvPr>
            <p:ph type="subTitle" idx="1"/>
          </p:nvPr>
        </p:nvSpPr>
        <p:spPr/>
        <p:txBody>
          <a:bodyPr/>
          <a:lstStyle/>
          <a:p>
            <a:r>
              <a:rPr lang="en-US" dirty="0"/>
              <a:t>Mr. Singh </a:t>
            </a:r>
          </a:p>
        </p:txBody>
      </p:sp>
    </p:spTree>
    <p:extLst>
      <p:ext uri="{BB962C8B-B14F-4D97-AF65-F5344CB8AC3E}">
        <p14:creationId xmlns:p14="http://schemas.microsoft.com/office/powerpoint/2010/main" val="1762055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a:t>Monogram</a:t>
            </a:r>
            <a:r>
              <a:rPr lang="en-CA" dirty="0"/>
              <a:t>: a stylized rendering of a company’s initials or a combination of initials and numbers.  </a:t>
            </a:r>
          </a:p>
          <a:p>
            <a:endParaRPr lang="en-CA" dirty="0"/>
          </a:p>
          <a:p>
            <a:r>
              <a:rPr lang="en-CA" dirty="0"/>
              <a:t>Examples include IBM (International Business Machines) who wanted to consumers to associate them with computers not adding machines, and KFC </a:t>
            </a:r>
          </a:p>
        </p:txBody>
      </p:sp>
      <p:sp>
        <p:nvSpPr>
          <p:cNvPr id="3" name="Title 2"/>
          <p:cNvSpPr>
            <a:spLocks noGrp="1"/>
          </p:cNvSpPr>
          <p:nvPr>
            <p:ph type="title"/>
          </p:nvPr>
        </p:nvSpPr>
        <p:spPr/>
        <p:txBody>
          <a:bodyPr/>
          <a:lstStyle/>
          <a:p>
            <a:r>
              <a:rPr lang="en-CA" dirty="0"/>
              <a:t>Logo or Trademark </a:t>
            </a:r>
          </a:p>
        </p:txBody>
      </p:sp>
    </p:spTree>
    <p:extLst>
      <p:ext uri="{BB962C8B-B14F-4D97-AF65-F5344CB8AC3E}">
        <p14:creationId xmlns:p14="http://schemas.microsoft.com/office/powerpoint/2010/main" val="376632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a:t>Visual symbol</a:t>
            </a:r>
            <a:r>
              <a:rPr lang="en-CA" dirty="0"/>
              <a:t>: These are line drawings of people, animals, or things such as Apple Computer’s apple and Kellogg’s Frosted Flakes’ Tony the Tiger.</a:t>
            </a:r>
          </a:p>
          <a:p>
            <a:r>
              <a:rPr lang="en-CA" b="1" dirty="0"/>
              <a:t>Abstract symbol</a:t>
            </a:r>
            <a:r>
              <a:rPr lang="en-CA" dirty="0"/>
              <a:t>: These are shapes that carry a visual message but are not representative of actual things.</a:t>
            </a:r>
          </a:p>
          <a:p>
            <a:r>
              <a:rPr lang="en-CA" dirty="0"/>
              <a:t>The Nike “swoosh” is an example and one of the world’s most well recognized logos.</a:t>
            </a:r>
          </a:p>
          <a:p>
            <a:endParaRPr lang="en-CA" dirty="0"/>
          </a:p>
        </p:txBody>
      </p:sp>
      <p:sp>
        <p:nvSpPr>
          <p:cNvPr id="3" name="Title 2"/>
          <p:cNvSpPr>
            <a:spLocks noGrp="1"/>
          </p:cNvSpPr>
          <p:nvPr>
            <p:ph type="title"/>
          </p:nvPr>
        </p:nvSpPr>
        <p:spPr/>
        <p:txBody>
          <a:bodyPr/>
          <a:lstStyle/>
          <a:p>
            <a:r>
              <a:rPr lang="en-CA" dirty="0"/>
              <a:t>Logo or Trademark </a:t>
            </a:r>
          </a:p>
        </p:txBody>
      </p:sp>
    </p:spTree>
    <p:extLst>
      <p:ext uri="{BB962C8B-B14F-4D97-AF65-F5344CB8AC3E}">
        <p14:creationId xmlns:p14="http://schemas.microsoft.com/office/powerpoint/2010/main" val="113713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a:solidFill>
                  <a:srgbClr val="E2751D"/>
                </a:solidFill>
              </a:rPr>
              <a:t>Branding</a:t>
            </a:r>
            <a:endParaRPr lang="en-US" altLang="en-US"/>
          </a:p>
        </p:txBody>
      </p:sp>
      <p:sp>
        <p:nvSpPr>
          <p:cNvPr id="30723" name="Rectangle 3"/>
          <p:cNvSpPr>
            <a:spLocks noGrp="1"/>
          </p:cNvSpPr>
          <p:nvPr>
            <p:ph idx="1"/>
          </p:nvPr>
        </p:nvSpPr>
        <p:spPr/>
        <p:txBody>
          <a:bodyPr>
            <a:normAutofit/>
          </a:bodyPr>
          <a:lstStyle/>
          <a:p>
            <a:pPr marL="0" indent="0" eaLnBrk="1" hangingPunct="1">
              <a:spcBef>
                <a:spcPts val="0"/>
              </a:spcBef>
              <a:buClr>
                <a:schemeClr val="tx1"/>
              </a:buClr>
              <a:buFont typeface="Wingdings 2" pitchFamily="18" charset="2"/>
              <a:buNone/>
              <a:defRPr/>
            </a:pPr>
            <a:r>
              <a:rPr lang="en-US" altLang="en-US" sz="3200" b="1" dirty="0">
                <a:solidFill>
                  <a:srgbClr val="E2751D"/>
                </a:solidFill>
                <a:ea typeface="ＭＳ Ｐゴシック" pitchFamily="34" charset="-128"/>
                <a:cs typeface="+mn-cs"/>
              </a:rPr>
              <a:t>Slogan</a:t>
            </a:r>
          </a:p>
          <a:p>
            <a:pPr marL="625475" lvl="1" indent="-328613" eaLnBrk="1" hangingPunct="1">
              <a:buClr>
                <a:schemeClr val="accent1"/>
              </a:buClr>
              <a:defRPr/>
            </a:pPr>
            <a:r>
              <a:rPr lang="en-US" altLang="en-US" sz="2800" dirty="0">
                <a:solidFill>
                  <a:schemeClr val="accent1"/>
                </a:solidFill>
                <a:ea typeface="ＭＳ Ｐゴシック" pitchFamily="34" charset="-128"/>
                <a:cs typeface="+mn-cs"/>
              </a:rPr>
              <a:t>Short or catchy advertising phrase associated with a company or product</a:t>
            </a:r>
            <a:endParaRPr lang="en-US" altLang="en-US" sz="4000" b="1" dirty="0">
              <a:solidFill>
                <a:srgbClr val="E2751D"/>
              </a:solidFill>
              <a:ea typeface="ＭＳ Ｐゴシック" pitchFamily="34" charset="-128"/>
              <a:cs typeface="+mn-cs"/>
            </a:endParaRPr>
          </a:p>
          <a:p>
            <a:pPr marL="68263" indent="0" eaLnBrk="1" hangingPunct="1">
              <a:spcBef>
                <a:spcPts val="1000"/>
              </a:spcBef>
              <a:buFont typeface="Wingdings" pitchFamily="2" charset="2"/>
              <a:buNone/>
              <a:defRPr/>
            </a:pPr>
            <a:r>
              <a:rPr lang="en-US" altLang="en-US" sz="3200" b="1" dirty="0">
                <a:solidFill>
                  <a:srgbClr val="E2751D"/>
                </a:solidFill>
                <a:ea typeface="ＭＳ Ｐゴシック" pitchFamily="34" charset="-128"/>
                <a:cs typeface="+mn-cs"/>
              </a:rPr>
              <a:t>Brand Identification</a:t>
            </a:r>
          </a:p>
          <a:p>
            <a:pPr marL="68263" indent="0" eaLnBrk="1" hangingPunct="1">
              <a:lnSpc>
                <a:spcPct val="90000"/>
              </a:lnSpc>
              <a:spcBef>
                <a:spcPts val="1000"/>
              </a:spcBef>
              <a:buFont typeface="Wingdings" pitchFamily="2" charset="2"/>
              <a:buNone/>
              <a:defRPr/>
            </a:pPr>
            <a:r>
              <a:rPr lang="en-US" altLang="en-US" sz="3000" dirty="0">
                <a:solidFill>
                  <a:schemeClr val="accent1"/>
                </a:solidFill>
                <a:ea typeface="ＭＳ Ｐゴシック" pitchFamily="34" charset="-128"/>
                <a:cs typeface="+mn-cs"/>
              </a:rPr>
              <a:t>Everything associated with a product</a:t>
            </a:r>
          </a:p>
          <a:p>
            <a:pPr marL="976313" lvl="2" indent="-404813" eaLnBrk="1" hangingPunct="1">
              <a:lnSpc>
                <a:spcPct val="90000"/>
              </a:lnSpc>
              <a:defRPr/>
            </a:pPr>
            <a:r>
              <a:rPr lang="en-US" altLang="en-US" sz="2800" dirty="0">
                <a:solidFill>
                  <a:schemeClr val="accent1"/>
                </a:solidFill>
                <a:ea typeface="ＭＳ Ｐゴシック" pitchFamily="34" charset="-128"/>
                <a:cs typeface="+mn-cs"/>
              </a:rPr>
              <a:t>slogan</a:t>
            </a:r>
          </a:p>
          <a:p>
            <a:pPr marL="976313" lvl="2" indent="-404813" eaLnBrk="1" hangingPunct="1">
              <a:lnSpc>
                <a:spcPct val="90000"/>
              </a:lnSpc>
              <a:defRPr/>
            </a:pPr>
            <a:r>
              <a:rPr lang="en-US" altLang="en-US" sz="2800" dirty="0">
                <a:solidFill>
                  <a:schemeClr val="accent1"/>
                </a:solidFill>
                <a:ea typeface="ＭＳ Ｐゴシック" pitchFamily="34" charset="-128"/>
                <a:cs typeface="+mn-cs"/>
              </a:rPr>
              <a:t>name</a:t>
            </a:r>
          </a:p>
          <a:p>
            <a:pPr marL="976313" lvl="2" indent="-404813" eaLnBrk="1" hangingPunct="1">
              <a:lnSpc>
                <a:spcPct val="90000"/>
              </a:lnSpc>
              <a:defRPr/>
            </a:pPr>
            <a:r>
              <a:rPr lang="en-US" altLang="en-US" sz="2800" dirty="0">
                <a:solidFill>
                  <a:schemeClr val="accent1"/>
                </a:solidFill>
                <a:ea typeface="ＭＳ Ｐゴシック" pitchFamily="34" charset="-128"/>
                <a:cs typeface="+mn-cs"/>
              </a:rPr>
              <a:t>logo</a:t>
            </a:r>
          </a:p>
        </p:txBody>
      </p:sp>
      <p:pic>
        <p:nvPicPr>
          <p:cNvPr id="23555" name="Picture 4" descr="IMG_2518"/>
          <p:cNvPicPr>
            <a:picLocks noChangeAspect="1" noChangeArrowheads="1"/>
          </p:cNvPicPr>
          <p:nvPr/>
        </p:nvPicPr>
        <p:blipFill>
          <a:blip r:embed="rId3"/>
          <a:srcRect t="25000" r="7283" b="41667"/>
          <a:stretch>
            <a:fillRect/>
          </a:stretch>
        </p:blipFill>
        <p:spPr bwMode="auto">
          <a:xfrm>
            <a:off x="4632397" y="5250803"/>
            <a:ext cx="3733800" cy="11493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0130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down)">
                                      <p:cBhvr>
                                        <p:cTn id="7" dur="500"/>
                                        <p:tgtEl>
                                          <p:spTgt spid="3072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wipe(down)">
                                      <p:cBhvr>
                                        <p:cTn id="10" dur="500"/>
                                        <p:tgtEl>
                                          <p:spTgt spid="3072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wipe(down)">
                                      <p:cBhvr>
                                        <p:cTn id="15" dur="500"/>
                                        <p:tgtEl>
                                          <p:spTgt spid="3072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0723">
                                            <p:txEl>
                                              <p:pRg st="3" end="3"/>
                                            </p:txEl>
                                          </p:spTgt>
                                        </p:tgtEl>
                                        <p:attrNameLst>
                                          <p:attrName>style.visibility</p:attrName>
                                        </p:attrNameLst>
                                      </p:cBhvr>
                                      <p:to>
                                        <p:strVal val="visible"/>
                                      </p:to>
                                    </p:set>
                                    <p:animEffect transition="in" filter="wipe(down)">
                                      <p:cBhvr>
                                        <p:cTn id="20" dur="500"/>
                                        <p:tgtEl>
                                          <p:spTgt spid="3072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Effect transition="in" filter="wipe(down)">
                                      <p:cBhvr>
                                        <p:cTn id="23" dur="500"/>
                                        <p:tgtEl>
                                          <p:spTgt spid="3072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0723">
                                            <p:txEl>
                                              <p:pRg st="5" end="5"/>
                                            </p:txEl>
                                          </p:spTgt>
                                        </p:tgtEl>
                                        <p:attrNameLst>
                                          <p:attrName>style.visibility</p:attrName>
                                        </p:attrNameLst>
                                      </p:cBhvr>
                                      <p:to>
                                        <p:strVal val="visible"/>
                                      </p:to>
                                    </p:set>
                                    <p:animEffect transition="in" filter="wipe(down)">
                                      <p:cBhvr>
                                        <p:cTn id="26" dur="500"/>
                                        <p:tgtEl>
                                          <p:spTgt spid="3072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0723">
                                            <p:txEl>
                                              <p:pRg st="6" end="6"/>
                                            </p:txEl>
                                          </p:spTgt>
                                        </p:tgtEl>
                                        <p:attrNameLst>
                                          <p:attrName>style.visibility</p:attrName>
                                        </p:attrNameLst>
                                      </p:cBhvr>
                                      <p:to>
                                        <p:strVal val="visible"/>
                                      </p:to>
                                    </p:set>
                                    <p:animEffect transition="in" filter="wipe(down)">
                                      <p:cBhvr>
                                        <p:cTn id="29"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Tx/>
              <a:buChar char="•"/>
            </a:pPr>
            <a:r>
              <a:rPr lang="en-US" altLang="en-US" sz="2800" dirty="0">
                <a:latin typeface="Arial" charset="0"/>
              </a:rPr>
              <a:t>Slogans are taglines for both print and broadcast advertisements.</a:t>
            </a:r>
          </a:p>
          <a:p>
            <a:pPr>
              <a:buFontTx/>
              <a:buChar char="•"/>
            </a:pPr>
            <a:endParaRPr lang="en-US" altLang="en-US" sz="2800" dirty="0">
              <a:latin typeface="Arial" charset="0"/>
            </a:endParaRPr>
          </a:p>
          <a:p>
            <a:pPr>
              <a:buFontTx/>
              <a:buChar char="•"/>
            </a:pPr>
            <a:r>
              <a:rPr lang="en-US" altLang="en-US" sz="2800" dirty="0">
                <a:latin typeface="Arial" charset="0"/>
              </a:rPr>
              <a:t>Examples include; Nike</a:t>
            </a:r>
            <a:r>
              <a:rPr lang="en-CA" altLang="en-US" sz="2800" dirty="0"/>
              <a:t>’</a:t>
            </a:r>
            <a:r>
              <a:rPr lang="en-US" altLang="ja-JP" sz="2800" dirty="0">
                <a:latin typeface="Arial" charset="0"/>
              </a:rPr>
              <a:t>s </a:t>
            </a:r>
            <a:r>
              <a:rPr lang="ja-JP" altLang="en-US" sz="2800" dirty="0"/>
              <a:t>“</a:t>
            </a:r>
            <a:r>
              <a:rPr lang="en-US" altLang="ja-JP" sz="2800" dirty="0">
                <a:latin typeface="Arial" charset="0"/>
              </a:rPr>
              <a:t>Just do it!,</a:t>
            </a:r>
            <a:r>
              <a:rPr lang="ja-JP" altLang="en-US" sz="2800" dirty="0"/>
              <a:t>”</a:t>
            </a:r>
            <a:r>
              <a:rPr lang="en-US" altLang="ja-JP" sz="2800" dirty="0">
                <a:latin typeface="Arial" charset="0"/>
              </a:rPr>
              <a:t> Canadian Blood Services</a:t>
            </a:r>
            <a:r>
              <a:rPr lang="ja-JP" altLang="en-US" sz="2800" dirty="0"/>
              <a:t>’</a:t>
            </a:r>
            <a:r>
              <a:rPr lang="en-US" altLang="ja-JP" sz="2800" dirty="0">
                <a:latin typeface="Arial" charset="0"/>
              </a:rPr>
              <a:t> </a:t>
            </a:r>
            <a:r>
              <a:rPr lang="ja-JP" altLang="en-US" sz="2800" dirty="0"/>
              <a:t>“</a:t>
            </a:r>
            <a:r>
              <a:rPr lang="en-US" altLang="ja-JP" sz="2800" dirty="0">
                <a:latin typeface="Arial" charset="0"/>
              </a:rPr>
              <a:t>It</a:t>
            </a:r>
            <a:r>
              <a:rPr lang="ja-JP" altLang="en-US" sz="2800" dirty="0"/>
              <a:t>’</a:t>
            </a:r>
            <a:r>
              <a:rPr lang="en-US" altLang="ja-JP" sz="2800" dirty="0">
                <a:latin typeface="Arial" charset="0"/>
              </a:rPr>
              <a:t>s in You to Give,</a:t>
            </a:r>
            <a:r>
              <a:rPr lang="ja-JP" altLang="en-US" sz="2800" dirty="0"/>
              <a:t>”</a:t>
            </a:r>
            <a:r>
              <a:rPr lang="en-US" altLang="ja-JP" sz="2800" dirty="0">
                <a:latin typeface="Arial" charset="0"/>
              </a:rPr>
              <a:t> and Sprite</a:t>
            </a:r>
            <a:r>
              <a:rPr lang="ja-JP" altLang="en-US" sz="2800" dirty="0"/>
              <a:t>’</a:t>
            </a:r>
            <a:r>
              <a:rPr lang="en-US" altLang="ja-JP" sz="2800" dirty="0">
                <a:latin typeface="Arial" charset="0"/>
              </a:rPr>
              <a:t>s </a:t>
            </a:r>
            <a:r>
              <a:rPr lang="ja-JP" altLang="en-US" sz="2800" dirty="0"/>
              <a:t>“</a:t>
            </a:r>
            <a:r>
              <a:rPr lang="en-US" altLang="ja-JP" sz="2800" dirty="0">
                <a:latin typeface="Arial" charset="0"/>
              </a:rPr>
              <a:t>Obey Your Thirst</a:t>
            </a:r>
            <a:r>
              <a:rPr lang="ja-JP" altLang="en-US" sz="2800" dirty="0"/>
              <a:t>”</a:t>
            </a:r>
            <a:r>
              <a:rPr lang="en-US" altLang="ja-JP" sz="2800" dirty="0">
                <a:latin typeface="Arial" charset="0"/>
              </a:rPr>
              <a:t>.</a:t>
            </a:r>
          </a:p>
          <a:p>
            <a:endParaRPr lang="en-CA" dirty="0"/>
          </a:p>
        </p:txBody>
      </p:sp>
      <p:sp>
        <p:nvSpPr>
          <p:cNvPr id="3" name="Title 2"/>
          <p:cNvSpPr>
            <a:spLocks noGrp="1"/>
          </p:cNvSpPr>
          <p:nvPr>
            <p:ph type="title"/>
          </p:nvPr>
        </p:nvSpPr>
        <p:spPr/>
        <p:txBody>
          <a:bodyPr/>
          <a:lstStyle/>
          <a:p>
            <a:r>
              <a:rPr lang="en-CA" dirty="0"/>
              <a:t>Slogans </a:t>
            </a:r>
          </a:p>
        </p:txBody>
      </p:sp>
    </p:spTree>
    <p:extLst>
      <p:ext uri="{BB962C8B-B14F-4D97-AF65-F5344CB8AC3E}">
        <p14:creationId xmlns:p14="http://schemas.microsoft.com/office/powerpoint/2010/main" val="70034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b="1" dirty="0">
                <a:latin typeface="Arial" charset="0"/>
              </a:rPr>
              <a:t>Brand Identification</a:t>
            </a:r>
          </a:p>
          <a:p>
            <a:pPr>
              <a:buFontTx/>
              <a:buChar char="•"/>
            </a:pPr>
            <a:r>
              <a:rPr lang="en-US" altLang="en-US" dirty="0">
                <a:latin typeface="Arial" charset="0"/>
              </a:rPr>
              <a:t>The writing, the </a:t>
            </a:r>
            <a:r>
              <a:rPr lang="en-US" altLang="en-US" dirty="0" err="1">
                <a:latin typeface="Arial" charset="0"/>
              </a:rPr>
              <a:t>colours</a:t>
            </a:r>
            <a:r>
              <a:rPr lang="en-US" altLang="en-US" dirty="0">
                <a:latin typeface="Arial" charset="0"/>
              </a:rPr>
              <a:t> used, the design of the package should always be used in association with the product, this way it is always clear to the consumer that they are getting the product they desire.</a:t>
            </a:r>
          </a:p>
          <a:p>
            <a:endParaRPr lang="en-CA" dirty="0"/>
          </a:p>
        </p:txBody>
      </p:sp>
      <p:sp>
        <p:nvSpPr>
          <p:cNvPr id="3" name="Title 2"/>
          <p:cNvSpPr>
            <a:spLocks noGrp="1"/>
          </p:cNvSpPr>
          <p:nvPr>
            <p:ph type="title"/>
          </p:nvPr>
        </p:nvSpPr>
        <p:spPr/>
        <p:txBody>
          <a:bodyPr/>
          <a:lstStyle/>
          <a:p>
            <a:r>
              <a:rPr lang="en-CA" dirty="0"/>
              <a:t>Slogans </a:t>
            </a:r>
          </a:p>
        </p:txBody>
      </p:sp>
    </p:spTree>
    <p:extLst>
      <p:ext uri="{BB962C8B-B14F-4D97-AF65-F5344CB8AC3E}">
        <p14:creationId xmlns:p14="http://schemas.microsoft.com/office/powerpoint/2010/main" val="411920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 class Activity/Assignment</a:t>
            </a: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sz="3200" dirty="0"/>
              <a:t>Find 3 examples of each of the three types of logos</a:t>
            </a:r>
          </a:p>
          <a:p>
            <a:pPr marL="971550" lvl="1" indent="-514350"/>
            <a:r>
              <a:rPr lang="en-US" sz="3200" dirty="0"/>
              <a:t>Monogram</a:t>
            </a:r>
          </a:p>
          <a:p>
            <a:pPr marL="971550" lvl="1" indent="-514350"/>
            <a:r>
              <a:rPr lang="en-US" sz="3200" dirty="0"/>
              <a:t>Visual Symbol</a:t>
            </a:r>
          </a:p>
          <a:p>
            <a:pPr marL="971550" lvl="1" indent="-514350"/>
            <a:r>
              <a:rPr lang="en-US" sz="3200" dirty="0"/>
              <a:t>Abstract Symbol</a:t>
            </a:r>
          </a:p>
          <a:p>
            <a:pPr marL="0" lvl="1" indent="60325">
              <a:buNone/>
            </a:pPr>
            <a:r>
              <a:rPr lang="en-US" sz="3200" b="1" dirty="0"/>
              <a:t>2. Create your own logo that represents you! Be creative! (If you are not artistic , like Mr. Singh, find a logo that represents you, and explain why that logo represents you) </a:t>
            </a:r>
          </a:p>
        </p:txBody>
      </p:sp>
    </p:spTree>
    <p:extLst>
      <p:ext uri="{BB962C8B-B14F-4D97-AF65-F5344CB8AC3E}">
        <p14:creationId xmlns:p14="http://schemas.microsoft.com/office/powerpoint/2010/main" val="2867555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a:t>Submit your assignment in our google classroom – code: </a:t>
            </a:r>
            <a:r>
              <a:rPr lang="en-CA" dirty="0" err="1"/>
              <a:t>xftlsg</a:t>
            </a:r>
            <a:endParaRPr lang="en-CA" dirty="0"/>
          </a:p>
          <a:p>
            <a:r>
              <a:rPr lang="en-CA" dirty="0"/>
              <a:t>Only submit </a:t>
            </a:r>
            <a:r>
              <a:rPr lang="en-CA" b="1" dirty="0"/>
              <a:t>ONE</a:t>
            </a:r>
            <a:r>
              <a:rPr lang="en-CA" dirty="0"/>
              <a:t> document </a:t>
            </a:r>
          </a:p>
          <a:p>
            <a:r>
              <a:rPr lang="en-CA" dirty="0"/>
              <a:t>Copy and paste your logo’s onto one document as well as your own logo and explanation </a:t>
            </a:r>
          </a:p>
          <a:p>
            <a:r>
              <a:rPr lang="en-CA" dirty="0"/>
              <a:t>If you create your own logo – take a photo and paste it onto your document </a:t>
            </a:r>
          </a:p>
          <a:p>
            <a:endParaRPr lang="en-CA" dirty="0"/>
          </a:p>
        </p:txBody>
      </p:sp>
      <p:sp>
        <p:nvSpPr>
          <p:cNvPr id="3" name="Title 2"/>
          <p:cNvSpPr>
            <a:spLocks noGrp="1"/>
          </p:cNvSpPr>
          <p:nvPr>
            <p:ph type="title"/>
          </p:nvPr>
        </p:nvSpPr>
        <p:spPr/>
        <p:txBody>
          <a:bodyPr/>
          <a:lstStyle/>
          <a:p>
            <a:r>
              <a:rPr lang="en-CA" dirty="0"/>
              <a:t>How to hand in?</a:t>
            </a:r>
          </a:p>
        </p:txBody>
      </p:sp>
    </p:spTree>
    <p:extLst>
      <p:ext uri="{BB962C8B-B14F-4D97-AF65-F5344CB8AC3E}">
        <p14:creationId xmlns:p14="http://schemas.microsoft.com/office/powerpoint/2010/main" val="252782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CA" b="1" dirty="0"/>
              <a:t>Impact of Marketing</a:t>
            </a:r>
          </a:p>
          <a:p>
            <a:r>
              <a:rPr lang="en-CA" dirty="0"/>
              <a:t>2 ways to measure the impact of marketing:</a:t>
            </a:r>
          </a:p>
          <a:p>
            <a:r>
              <a:rPr lang="en-CA" dirty="0"/>
              <a:t>1. Sales 2. Consumer reaction to the brand</a:t>
            </a:r>
          </a:p>
          <a:p>
            <a:endParaRPr lang="en-CA" dirty="0"/>
          </a:p>
          <a:p>
            <a:r>
              <a:rPr lang="en-CA" dirty="0"/>
              <a:t>Effective Marketing increases </a:t>
            </a:r>
            <a:r>
              <a:rPr lang="en-CA" b="1" dirty="0"/>
              <a:t>Brand Equity </a:t>
            </a:r>
          </a:p>
          <a:p>
            <a:r>
              <a:rPr lang="en-CA" dirty="0"/>
              <a:t>Brand Equity - the value of the brand in the marketplace.</a:t>
            </a:r>
          </a:p>
          <a:p>
            <a:endParaRPr lang="en-CA" dirty="0"/>
          </a:p>
          <a:p>
            <a:endParaRPr lang="en-CA" dirty="0"/>
          </a:p>
        </p:txBody>
      </p:sp>
      <p:sp>
        <p:nvSpPr>
          <p:cNvPr id="3" name="Title 2"/>
          <p:cNvSpPr>
            <a:spLocks noGrp="1"/>
          </p:cNvSpPr>
          <p:nvPr>
            <p:ph type="title"/>
          </p:nvPr>
        </p:nvSpPr>
        <p:spPr/>
        <p:txBody>
          <a:bodyPr/>
          <a:lstStyle/>
          <a:p>
            <a:r>
              <a:rPr lang="en-CA" dirty="0"/>
              <a:t>The product Life Cycle </a:t>
            </a:r>
          </a:p>
        </p:txBody>
      </p:sp>
    </p:spTree>
    <p:extLst>
      <p:ext uri="{BB962C8B-B14F-4D97-AF65-F5344CB8AC3E}">
        <p14:creationId xmlns:p14="http://schemas.microsoft.com/office/powerpoint/2010/main" val="180250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Tx/>
              <a:buChar char="•"/>
            </a:pPr>
            <a:r>
              <a:rPr lang="en-US" altLang="en-US" sz="2800" dirty="0">
                <a:latin typeface="Arial" charset="0"/>
              </a:rPr>
              <a:t>Successful marketing efforts created brand awareness; customers can name you brand as part of a specific category.</a:t>
            </a:r>
          </a:p>
          <a:p>
            <a:pPr>
              <a:buFontTx/>
              <a:buChar char="•"/>
            </a:pPr>
            <a:r>
              <a:rPr lang="en-US" altLang="en-US" sz="2800" dirty="0">
                <a:latin typeface="Arial" charset="0"/>
              </a:rPr>
              <a:t>Brand loyalty is when customers prefer your brand and support it.</a:t>
            </a:r>
          </a:p>
          <a:p>
            <a:pPr>
              <a:buFontTx/>
              <a:buChar char="•"/>
            </a:pPr>
            <a:r>
              <a:rPr lang="en-US" altLang="en-US" sz="2800" dirty="0">
                <a:latin typeface="Arial" charset="0"/>
              </a:rPr>
              <a:t>The best marketing develops brand insistence - when customers will not accept a substitute for a particular brand.</a:t>
            </a:r>
          </a:p>
          <a:p>
            <a:pPr>
              <a:buFontTx/>
              <a:buChar char="•"/>
            </a:pPr>
            <a:r>
              <a:rPr lang="en-US" altLang="en-US" sz="2800" dirty="0">
                <a:latin typeface="Arial" charset="0"/>
              </a:rPr>
              <a:t>Brands that have reached brand insistence have enormous equity. (Some people will only buy PS4 instead of XBOX) </a:t>
            </a:r>
            <a:endParaRPr lang="en-CA" altLang="en-US" sz="2800" dirty="0">
              <a:latin typeface="Arial" charset="0"/>
            </a:endParaRPr>
          </a:p>
          <a:p>
            <a:endParaRPr lang="en-CA" dirty="0"/>
          </a:p>
        </p:txBody>
      </p:sp>
      <p:sp>
        <p:nvSpPr>
          <p:cNvPr id="3" name="Title 2"/>
          <p:cNvSpPr>
            <a:spLocks noGrp="1"/>
          </p:cNvSpPr>
          <p:nvPr>
            <p:ph type="title"/>
          </p:nvPr>
        </p:nvSpPr>
        <p:spPr/>
        <p:txBody>
          <a:bodyPr/>
          <a:lstStyle/>
          <a:p>
            <a:r>
              <a:rPr lang="en-CA" dirty="0"/>
              <a:t>The product Life Cycle </a:t>
            </a:r>
          </a:p>
        </p:txBody>
      </p:sp>
    </p:spTree>
    <p:extLst>
      <p:ext uri="{BB962C8B-B14F-4D97-AF65-F5344CB8AC3E}">
        <p14:creationId xmlns:p14="http://schemas.microsoft.com/office/powerpoint/2010/main" val="119301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a:t>The Product Life Cycle</a:t>
            </a:r>
          </a:p>
          <a:p>
            <a:r>
              <a:rPr lang="en-CA" dirty="0"/>
              <a:t>The changes in popularity or sales of a product over time</a:t>
            </a:r>
          </a:p>
          <a:p>
            <a:r>
              <a:rPr lang="en-CA" dirty="0"/>
              <a:t>Charts the progress of the brand</a:t>
            </a:r>
          </a:p>
          <a:p>
            <a:endParaRPr lang="en-CA" dirty="0"/>
          </a:p>
          <a:p>
            <a:endParaRPr lang="en-CA" dirty="0"/>
          </a:p>
        </p:txBody>
      </p:sp>
      <p:sp>
        <p:nvSpPr>
          <p:cNvPr id="3" name="Title 2"/>
          <p:cNvSpPr>
            <a:spLocks noGrp="1"/>
          </p:cNvSpPr>
          <p:nvPr>
            <p:ph type="title"/>
          </p:nvPr>
        </p:nvSpPr>
        <p:spPr/>
        <p:txBody>
          <a:bodyPr/>
          <a:lstStyle/>
          <a:p>
            <a:r>
              <a:rPr lang="en-CA" dirty="0"/>
              <a:t>The Product Life Cycle </a:t>
            </a:r>
          </a:p>
        </p:txBody>
      </p:sp>
      <p:graphicFrame>
        <p:nvGraphicFramePr>
          <p:cNvPr id="4" name="Object 3"/>
          <p:cNvGraphicFramePr>
            <a:graphicFrameLocks noGrp="1" noChangeAspect="1"/>
          </p:cNvGraphicFramePr>
          <p:nvPr>
            <p:extLst>
              <p:ext uri="{D42A27DB-BD31-4B8C-83A1-F6EECF244321}">
                <p14:modId xmlns:p14="http://schemas.microsoft.com/office/powerpoint/2010/main" val="2952228293"/>
              </p:ext>
            </p:extLst>
          </p:nvPr>
        </p:nvGraphicFramePr>
        <p:xfrm>
          <a:off x="1828800" y="3429000"/>
          <a:ext cx="5527675" cy="3162300"/>
        </p:xfrm>
        <a:graphic>
          <a:graphicData uri="http://schemas.openxmlformats.org/presentationml/2006/ole">
            <mc:AlternateContent xmlns:mc="http://schemas.openxmlformats.org/markup-compatibility/2006">
              <mc:Choice xmlns:v="urn:schemas-microsoft-com:vml" Requires="v">
                <p:oleObj spid="_x0000_s1032" name="Bitmap Image" r:id="rId3" imgW="4629796" imgH="2647619" progId="PBrush">
                  <p:embed/>
                </p:oleObj>
              </mc:Choice>
              <mc:Fallback>
                <p:oleObj name="Bitmap Image" r:id="rId3" imgW="4629796" imgH="2647619" progId="PBrush">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429000"/>
                        <a:ext cx="5527675"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3736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Best viral video ads: </a:t>
            </a:r>
            <a:r>
              <a:rPr lang="en-US" dirty="0">
                <a:hlinkClick r:id="rId2"/>
              </a:rPr>
              <a:t>https://www.branded3.com/blog/the-top-10-viral-marketing-campaigns-of-all-time/</a:t>
            </a:r>
            <a:endParaRPr lang="en-US" dirty="0"/>
          </a:p>
          <a:p>
            <a:pPr marL="0" indent="0">
              <a:buNone/>
            </a:pPr>
            <a:endParaRPr lang="en-US" dirty="0"/>
          </a:p>
          <a:p>
            <a:pPr marL="0" indent="0">
              <a:buNone/>
            </a:pPr>
            <a:r>
              <a:rPr lang="en-US" b="1" dirty="0"/>
              <a:t>Great traditional Marketing:</a:t>
            </a:r>
          </a:p>
          <a:p>
            <a:pPr marL="0" indent="0">
              <a:buNone/>
            </a:pPr>
            <a:r>
              <a:rPr lang="en-US" dirty="0"/>
              <a:t>http://www.bspcn.com/2007/11/21/6-brilliant-marketing-campaigns/</a:t>
            </a:r>
          </a:p>
        </p:txBody>
      </p:sp>
      <p:sp>
        <p:nvSpPr>
          <p:cNvPr id="2" name="Title 1"/>
          <p:cNvSpPr>
            <a:spLocks noGrp="1"/>
          </p:cNvSpPr>
          <p:nvPr>
            <p:ph type="title"/>
          </p:nvPr>
        </p:nvSpPr>
        <p:spPr/>
        <p:txBody>
          <a:bodyPr>
            <a:normAutofit fontScale="90000"/>
          </a:bodyPr>
          <a:lstStyle/>
          <a:p>
            <a:r>
              <a:rPr lang="en-US" dirty="0"/>
              <a:t>Compare and contrast various ads</a:t>
            </a:r>
          </a:p>
        </p:txBody>
      </p:sp>
    </p:spTree>
    <p:extLst>
      <p:ext uri="{BB962C8B-B14F-4D97-AF65-F5344CB8AC3E}">
        <p14:creationId xmlns:p14="http://schemas.microsoft.com/office/powerpoint/2010/main" val="2526405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92500"/>
          </a:bodyPr>
          <a:lstStyle/>
          <a:p>
            <a:pPr marL="109728" indent="0">
              <a:buNone/>
            </a:pPr>
            <a:r>
              <a:rPr lang="en-CA" b="1" dirty="0"/>
              <a:t>1. Introduction</a:t>
            </a:r>
            <a:r>
              <a:rPr lang="en-CA" dirty="0"/>
              <a:t>:</a:t>
            </a:r>
          </a:p>
          <a:p>
            <a:r>
              <a:rPr lang="en-CA" dirty="0"/>
              <a:t>Product Launch</a:t>
            </a:r>
          </a:p>
          <a:p>
            <a:r>
              <a:rPr lang="en-CA" dirty="0"/>
              <a:t>Curious/adventurous consumers buy product first – market to them</a:t>
            </a:r>
          </a:p>
          <a:p>
            <a:r>
              <a:rPr lang="en-CA" dirty="0"/>
              <a:t>Marketers might look for trendsetters such as celebrities, sports heroes etc.</a:t>
            </a:r>
          </a:p>
          <a:p>
            <a:endParaRPr lang="en-CA" dirty="0"/>
          </a:p>
          <a:p>
            <a:pPr marL="109728" indent="0">
              <a:buNone/>
            </a:pPr>
            <a:r>
              <a:rPr lang="en-CA" b="1" dirty="0"/>
              <a:t>2. Growth</a:t>
            </a:r>
            <a:r>
              <a:rPr lang="en-CA" dirty="0"/>
              <a:t>:</a:t>
            </a:r>
          </a:p>
          <a:p>
            <a:r>
              <a:rPr lang="en-CA" dirty="0"/>
              <a:t>Word spreads, sales increase rapidly</a:t>
            </a:r>
          </a:p>
          <a:p>
            <a:r>
              <a:rPr lang="en-CA" dirty="0"/>
              <a:t>Competitors enter market, battle for dominance</a:t>
            </a:r>
          </a:p>
          <a:p>
            <a:r>
              <a:rPr lang="en-CA" dirty="0"/>
              <a:t>Marketers manage products carefully</a:t>
            </a:r>
          </a:p>
          <a:p>
            <a:endParaRPr lang="en-CA" dirty="0"/>
          </a:p>
        </p:txBody>
      </p:sp>
      <p:sp>
        <p:nvSpPr>
          <p:cNvPr id="3" name="Title 2"/>
          <p:cNvSpPr>
            <a:spLocks noGrp="1"/>
          </p:cNvSpPr>
          <p:nvPr>
            <p:ph type="title"/>
          </p:nvPr>
        </p:nvSpPr>
        <p:spPr/>
        <p:txBody>
          <a:bodyPr/>
          <a:lstStyle/>
          <a:p>
            <a:r>
              <a:rPr lang="en-CA" dirty="0"/>
              <a:t>The Product Life Cycle </a:t>
            </a:r>
          </a:p>
        </p:txBody>
      </p:sp>
    </p:spTree>
    <p:extLst>
      <p:ext uri="{BB962C8B-B14F-4D97-AF65-F5344CB8AC3E}">
        <p14:creationId xmlns:p14="http://schemas.microsoft.com/office/powerpoint/2010/main" val="389607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CA" b="1" dirty="0"/>
              <a:t>3. Maturity:</a:t>
            </a:r>
          </a:p>
          <a:p>
            <a:r>
              <a:rPr lang="en-CA" dirty="0"/>
              <a:t>Constant sales, Brand equity highest</a:t>
            </a:r>
          </a:p>
          <a:p>
            <a:r>
              <a:rPr lang="en-CA" dirty="0"/>
              <a:t>Most profitable, paid off early costs</a:t>
            </a:r>
          </a:p>
          <a:p>
            <a:r>
              <a:rPr lang="en-CA" dirty="0"/>
              <a:t>Continued advertising as reminder</a:t>
            </a:r>
          </a:p>
          <a:p>
            <a:r>
              <a:rPr lang="en-CA" dirty="0"/>
              <a:t>Coca-Cola, Tide are examples of companies that are at Maturity</a:t>
            </a:r>
          </a:p>
          <a:p>
            <a:r>
              <a:rPr lang="en-CA" dirty="0"/>
              <a:t>By the time product reaches maturity, the manufacturer has paid for all major costs </a:t>
            </a:r>
          </a:p>
          <a:p>
            <a:r>
              <a:rPr lang="en-CA" dirty="0"/>
              <a:t>Products at maturity stage usually make large profits. Businesses can use profits to fund new products </a:t>
            </a:r>
          </a:p>
          <a:p>
            <a:endParaRPr lang="en-CA" dirty="0"/>
          </a:p>
          <a:p>
            <a:endParaRPr lang="en-CA" dirty="0"/>
          </a:p>
        </p:txBody>
      </p:sp>
      <p:sp>
        <p:nvSpPr>
          <p:cNvPr id="3" name="Title 2"/>
          <p:cNvSpPr>
            <a:spLocks noGrp="1"/>
          </p:cNvSpPr>
          <p:nvPr>
            <p:ph type="title"/>
          </p:nvPr>
        </p:nvSpPr>
        <p:spPr/>
        <p:txBody>
          <a:bodyPr/>
          <a:lstStyle/>
          <a:p>
            <a:r>
              <a:rPr lang="en-CA" dirty="0"/>
              <a:t>The Product Life Cycle </a:t>
            </a:r>
          </a:p>
        </p:txBody>
      </p:sp>
    </p:spTree>
    <p:extLst>
      <p:ext uri="{BB962C8B-B14F-4D97-AF65-F5344CB8AC3E}">
        <p14:creationId xmlns:p14="http://schemas.microsoft.com/office/powerpoint/2010/main" val="10944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Product Life Cycle </a:t>
            </a:r>
          </a:p>
        </p:txBody>
      </p:sp>
      <p:pic>
        <p:nvPicPr>
          <p:cNvPr id="4" name="Picture 2" descr="http://cdn3.businesssetfree.com/wp-content/uploads/2013/04/Product-Lifecycle-e1364967651462.png?3d1de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9482" y="1481138"/>
            <a:ext cx="6385036"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51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CA" b="1" dirty="0"/>
              <a:t>4. Decline:</a:t>
            </a:r>
          </a:p>
          <a:p>
            <a:r>
              <a:rPr lang="en-CA" dirty="0"/>
              <a:t>Sales decrease, inevitable</a:t>
            </a:r>
          </a:p>
          <a:p>
            <a:endParaRPr lang="en-CA" dirty="0"/>
          </a:p>
          <a:p>
            <a:pPr marL="109728" indent="0">
              <a:buNone/>
            </a:pPr>
            <a:r>
              <a:rPr lang="en-CA" b="1" dirty="0"/>
              <a:t>5. Decision point:</a:t>
            </a:r>
          </a:p>
          <a:p>
            <a:r>
              <a:rPr lang="en-CA" dirty="0"/>
              <a:t>Try to reposition brand (reformulate, re-package, re-introduce)</a:t>
            </a:r>
          </a:p>
          <a:p>
            <a:r>
              <a:rPr lang="en-CA" dirty="0"/>
              <a:t>New promotion and pricing</a:t>
            </a:r>
          </a:p>
          <a:p>
            <a:r>
              <a:rPr lang="en-CA" dirty="0"/>
              <a:t>Or discontinue</a:t>
            </a:r>
          </a:p>
          <a:p>
            <a:r>
              <a:rPr lang="en-CA" dirty="0"/>
              <a:t>Ex. Walkman was targeted to senior citizens</a:t>
            </a:r>
          </a:p>
          <a:p>
            <a:endParaRPr lang="en-CA" dirty="0"/>
          </a:p>
        </p:txBody>
      </p:sp>
      <p:sp>
        <p:nvSpPr>
          <p:cNvPr id="3" name="Title 2"/>
          <p:cNvSpPr>
            <a:spLocks noGrp="1"/>
          </p:cNvSpPr>
          <p:nvPr>
            <p:ph type="title"/>
          </p:nvPr>
        </p:nvSpPr>
        <p:spPr/>
        <p:txBody>
          <a:bodyPr/>
          <a:lstStyle/>
          <a:p>
            <a:r>
              <a:rPr lang="en-CA" dirty="0"/>
              <a:t>The Product Life Cycle </a:t>
            </a:r>
          </a:p>
        </p:txBody>
      </p:sp>
    </p:spTree>
    <p:extLst>
      <p:ext uri="{BB962C8B-B14F-4D97-AF65-F5344CB8AC3E}">
        <p14:creationId xmlns:p14="http://schemas.microsoft.com/office/powerpoint/2010/main" val="318883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CA" b="1" dirty="0"/>
              <a:t>Fads</a:t>
            </a:r>
          </a:p>
          <a:p>
            <a:r>
              <a:rPr lang="en-CA" dirty="0"/>
              <a:t>a product that is extremely popular with a select market for a short time</a:t>
            </a:r>
          </a:p>
          <a:p>
            <a:r>
              <a:rPr lang="en-CA" dirty="0"/>
              <a:t>Can you think of some examples?</a:t>
            </a:r>
          </a:p>
          <a:p>
            <a:r>
              <a:rPr lang="en-US" altLang="en-US" dirty="0">
                <a:latin typeface="+mj-lt"/>
              </a:rPr>
              <a:t>Trends are not fads, trends last longer and influences other areas.</a:t>
            </a:r>
          </a:p>
          <a:p>
            <a:r>
              <a:rPr lang="en-US" altLang="en-US" dirty="0">
                <a:latin typeface="+mj-lt"/>
              </a:rPr>
              <a:t>Some well-known fads are hula hoops, yo-yos, </a:t>
            </a:r>
            <a:r>
              <a:rPr lang="en-US" altLang="en-US" dirty="0" err="1">
                <a:latin typeface="+mj-lt"/>
              </a:rPr>
              <a:t>Pogs</a:t>
            </a:r>
            <a:r>
              <a:rPr lang="en-US" altLang="en-US" dirty="0">
                <a:latin typeface="+mj-lt"/>
              </a:rPr>
              <a:t>, and </a:t>
            </a:r>
            <a:r>
              <a:rPr lang="en-US" altLang="en-US" dirty="0" err="1">
                <a:latin typeface="+mj-lt"/>
              </a:rPr>
              <a:t>Tamagotchis</a:t>
            </a:r>
            <a:r>
              <a:rPr lang="en-US" altLang="en-US" dirty="0">
                <a:latin typeface="+mj-lt"/>
              </a:rPr>
              <a:t>.</a:t>
            </a:r>
          </a:p>
          <a:p>
            <a:endParaRPr lang="en-CA" dirty="0"/>
          </a:p>
        </p:txBody>
      </p:sp>
      <p:sp>
        <p:nvSpPr>
          <p:cNvPr id="3" name="Title 2"/>
          <p:cNvSpPr>
            <a:spLocks noGrp="1"/>
          </p:cNvSpPr>
          <p:nvPr>
            <p:ph type="title"/>
          </p:nvPr>
        </p:nvSpPr>
        <p:spPr/>
        <p:txBody>
          <a:bodyPr>
            <a:normAutofit fontScale="90000"/>
          </a:bodyPr>
          <a:lstStyle/>
          <a:p>
            <a:r>
              <a:rPr lang="en-CA" dirty="0"/>
              <a:t>Non-Traditional Product Life Cycles </a:t>
            </a:r>
          </a:p>
        </p:txBody>
      </p:sp>
    </p:spTree>
    <p:extLst>
      <p:ext uri="{BB962C8B-B14F-4D97-AF65-F5344CB8AC3E}">
        <p14:creationId xmlns:p14="http://schemas.microsoft.com/office/powerpoint/2010/main" val="39568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Tx/>
              <a:buChar char="•"/>
            </a:pPr>
            <a:r>
              <a:rPr lang="en-US" altLang="en-US" sz="2400" dirty="0">
                <a:latin typeface="Arial" charset="0"/>
              </a:rPr>
              <a:t>Businesses who plan well, and sell most of its stock and get out of the market just before the fad reaches its peak, can make an excellent profit.</a:t>
            </a:r>
          </a:p>
          <a:p>
            <a:pPr>
              <a:buFontTx/>
              <a:buChar char="•"/>
            </a:pPr>
            <a:endParaRPr lang="en-US" altLang="en-US" sz="2400" dirty="0">
              <a:latin typeface="Arial" charset="0"/>
            </a:endParaRPr>
          </a:p>
          <a:p>
            <a:pPr>
              <a:buFontTx/>
              <a:buChar char="•"/>
            </a:pPr>
            <a:r>
              <a:rPr lang="en-US" altLang="en-US" sz="2400" dirty="0">
                <a:latin typeface="Arial" charset="0"/>
              </a:rPr>
              <a:t>Some companies market </a:t>
            </a:r>
            <a:r>
              <a:rPr lang="en-US" altLang="en-US" sz="2400" b="1" dirty="0">
                <a:latin typeface="Arial" charset="0"/>
              </a:rPr>
              <a:t>knock-offs</a:t>
            </a:r>
            <a:r>
              <a:rPr lang="en-US" altLang="en-US" sz="2400" dirty="0">
                <a:latin typeface="Arial" charset="0"/>
              </a:rPr>
              <a:t> of fads, often a cheaper version.  If they do not sell off their inventories before the fad quickly dies off they can stand to lose money.</a:t>
            </a:r>
          </a:p>
          <a:p>
            <a:endParaRPr lang="en-CA" dirty="0"/>
          </a:p>
        </p:txBody>
      </p:sp>
      <p:sp>
        <p:nvSpPr>
          <p:cNvPr id="3" name="Title 2"/>
          <p:cNvSpPr>
            <a:spLocks noGrp="1"/>
          </p:cNvSpPr>
          <p:nvPr>
            <p:ph type="title"/>
          </p:nvPr>
        </p:nvSpPr>
        <p:spPr/>
        <p:txBody>
          <a:bodyPr>
            <a:normAutofit fontScale="90000"/>
          </a:bodyPr>
          <a:lstStyle/>
          <a:p>
            <a:r>
              <a:rPr lang="en-CA" dirty="0"/>
              <a:t>Non-Traditional Product Life Cycles </a:t>
            </a:r>
          </a:p>
        </p:txBody>
      </p:sp>
    </p:spTree>
    <p:extLst>
      <p:ext uri="{BB962C8B-B14F-4D97-AF65-F5344CB8AC3E}">
        <p14:creationId xmlns:p14="http://schemas.microsoft.com/office/powerpoint/2010/main" val="313922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CA" b="1" dirty="0"/>
              <a:t>Niches</a:t>
            </a:r>
          </a:p>
          <a:p>
            <a:r>
              <a:rPr lang="en-CA" dirty="0"/>
              <a:t>Very specific market, few competitors</a:t>
            </a:r>
          </a:p>
          <a:p>
            <a:r>
              <a:rPr lang="en-CA" dirty="0"/>
              <a:t>A niche product tends to have a short growth stage and leads to a solid, but not financially spectacular, maturity stage.</a:t>
            </a:r>
          </a:p>
          <a:p>
            <a:r>
              <a:rPr lang="en-CA" dirty="0"/>
              <a:t>Niche marketers usually invent their products and hold exclusive patents or formulas.</a:t>
            </a:r>
          </a:p>
          <a:p>
            <a:endParaRPr lang="en-CA" dirty="0"/>
          </a:p>
          <a:p>
            <a:endParaRPr lang="en-CA" dirty="0"/>
          </a:p>
        </p:txBody>
      </p:sp>
      <p:sp>
        <p:nvSpPr>
          <p:cNvPr id="3" name="Title 2"/>
          <p:cNvSpPr>
            <a:spLocks noGrp="1"/>
          </p:cNvSpPr>
          <p:nvPr>
            <p:ph type="title"/>
          </p:nvPr>
        </p:nvSpPr>
        <p:spPr/>
        <p:txBody>
          <a:bodyPr>
            <a:normAutofit fontScale="90000"/>
          </a:bodyPr>
          <a:lstStyle/>
          <a:p>
            <a:r>
              <a:rPr lang="en-CA" dirty="0"/>
              <a:t>Non-Traditional Product Life Cycles </a:t>
            </a:r>
          </a:p>
        </p:txBody>
      </p:sp>
    </p:spTree>
    <p:extLst>
      <p:ext uri="{BB962C8B-B14F-4D97-AF65-F5344CB8AC3E}">
        <p14:creationId xmlns:p14="http://schemas.microsoft.com/office/powerpoint/2010/main" val="261707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By the time the competition can produce a competitive product the niche marketers have cornered that market.</a:t>
            </a:r>
          </a:p>
          <a:p>
            <a:endParaRPr lang="en-CA" dirty="0"/>
          </a:p>
          <a:p>
            <a:r>
              <a:rPr lang="en-CA" b="1" dirty="0"/>
              <a:t>Barriers to entry </a:t>
            </a:r>
            <a:r>
              <a:rPr lang="en-CA" dirty="0"/>
              <a:t>include the small market size, the cost of R&amp;D, advertising expenses, factory and equipment costs, design costs, lack of distribution channels, and the cost of raw materials.</a:t>
            </a:r>
          </a:p>
          <a:p>
            <a:endParaRPr lang="en-CA" dirty="0"/>
          </a:p>
        </p:txBody>
      </p:sp>
      <p:sp>
        <p:nvSpPr>
          <p:cNvPr id="3" name="Title 2"/>
          <p:cNvSpPr>
            <a:spLocks noGrp="1"/>
          </p:cNvSpPr>
          <p:nvPr>
            <p:ph type="title"/>
          </p:nvPr>
        </p:nvSpPr>
        <p:spPr/>
        <p:txBody>
          <a:bodyPr>
            <a:normAutofit fontScale="90000"/>
          </a:bodyPr>
          <a:lstStyle/>
          <a:p>
            <a:r>
              <a:rPr lang="en-CA" dirty="0"/>
              <a:t>Non-Traditional Product Life Cycles </a:t>
            </a:r>
          </a:p>
        </p:txBody>
      </p:sp>
    </p:spTree>
    <p:extLst>
      <p:ext uri="{BB962C8B-B14F-4D97-AF65-F5344CB8AC3E}">
        <p14:creationId xmlns:p14="http://schemas.microsoft.com/office/powerpoint/2010/main" val="275068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CA" b="1" dirty="0"/>
              <a:t>Seasonal</a:t>
            </a:r>
          </a:p>
          <a:p>
            <a:r>
              <a:rPr lang="en-CA" dirty="0"/>
              <a:t>Some products are popular during a specific time or season</a:t>
            </a:r>
          </a:p>
          <a:p>
            <a:r>
              <a:rPr lang="en-CA" dirty="0"/>
              <a:t>Inventory Management important</a:t>
            </a:r>
          </a:p>
          <a:p>
            <a:r>
              <a:rPr lang="en-CA" dirty="0"/>
              <a:t>Can you think of some examples?</a:t>
            </a:r>
          </a:p>
          <a:p>
            <a:r>
              <a:rPr lang="en-CA" dirty="0"/>
              <a:t>Christmas and summer are seasonal time frames within which certain products are marketed. </a:t>
            </a:r>
          </a:p>
          <a:p>
            <a:r>
              <a:rPr lang="en-CA" b="1" dirty="0"/>
              <a:t>Inventory management</a:t>
            </a:r>
            <a:r>
              <a:rPr lang="en-CA" dirty="0"/>
              <a:t> is the balancing of product quantity with sales.</a:t>
            </a:r>
          </a:p>
          <a:p>
            <a:endParaRPr lang="en-CA" dirty="0"/>
          </a:p>
          <a:p>
            <a:endParaRPr lang="en-CA" dirty="0"/>
          </a:p>
        </p:txBody>
      </p:sp>
      <p:sp>
        <p:nvSpPr>
          <p:cNvPr id="3" name="Title 2"/>
          <p:cNvSpPr>
            <a:spLocks noGrp="1"/>
          </p:cNvSpPr>
          <p:nvPr>
            <p:ph type="title"/>
          </p:nvPr>
        </p:nvSpPr>
        <p:spPr/>
        <p:txBody>
          <a:bodyPr>
            <a:normAutofit fontScale="90000"/>
          </a:bodyPr>
          <a:lstStyle/>
          <a:p>
            <a:r>
              <a:rPr lang="en-CA" dirty="0"/>
              <a:t>Non-Traditional Product Life Cycles </a:t>
            </a:r>
          </a:p>
        </p:txBody>
      </p:sp>
    </p:spTree>
    <p:extLst>
      <p:ext uri="{BB962C8B-B14F-4D97-AF65-F5344CB8AC3E}">
        <p14:creationId xmlns:p14="http://schemas.microsoft.com/office/powerpoint/2010/main" val="214008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Different Product Life Cycles </a:t>
            </a:r>
          </a:p>
        </p:txBody>
      </p:sp>
      <p:pic>
        <p:nvPicPr>
          <p:cNvPr id="4" name="Picture 2" descr="http://image.slidesharecdn.com/evansbermanchapter13-091117013604-phpapp02/95/marketing-chapter-13-5-728.jpg?cb=125844338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4692" y="1481138"/>
            <a:ext cx="6034616"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51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All activities involved in getting goods and services from the business that produces them to the consumer</a:t>
            </a:r>
          </a:p>
          <a:p>
            <a:endParaRPr lang="en-US" dirty="0"/>
          </a:p>
          <a:p>
            <a:r>
              <a:rPr lang="en-US" dirty="0"/>
              <a:t>Two fundamental Roles:</a:t>
            </a:r>
          </a:p>
          <a:p>
            <a:pPr lvl="1"/>
            <a:r>
              <a:rPr lang="en-US" dirty="0"/>
              <a:t>To sell what a business makes</a:t>
            </a:r>
          </a:p>
          <a:p>
            <a:pPr lvl="1"/>
            <a:r>
              <a:rPr lang="en-US" dirty="0"/>
              <a:t>To manage the brand(s)</a:t>
            </a:r>
          </a:p>
        </p:txBody>
      </p:sp>
      <p:sp>
        <p:nvSpPr>
          <p:cNvPr id="2" name="Title 1"/>
          <p:cNvSpPr>
            <a:spLocks noGrp="1"/>
          </p:cNvSpPr>
          <p:nvPr>
            <p:ph type="title"/>
          </p:nvPr>
        </p:nvSpPr>
        <p:spPr/>
        <p:txBody>
          <a:bodyPr/>
          <a:lstStyle/>
          <a:p>
            <a:r>
              <a:rPr lang="en-US" dirty="0"/>
              <a:t>What is Marketing?</a:t>
            </a:r>
          </a:p>
        </p:txBody>
      </p:sp>
    </p:spTree>
    <p:extLst>
      <p:ext uri="{BB962C8B-B14F-4D97-AF65-F5344CB8AC3E}">
        <p14:creationId xmlns:p14="http://schemas.microsoft.com/office/powerpoint/2010/main" val="332377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b="1" dirty="0"/>
              <a:t>Activity!</a:t>
            </a:r>
          </a:p>
          <a:p>
            <a:r>
              <a:rPr lang="en-US" dirty="0"/>
              <a:t>Create a product life cycle and place products, or people (singers, actors) where they would fit </a:t>
            </a:r>
          </a:p>
          <a:p>
            <a:r>
              <a:rPr lang="en-US" dirty="0"/>
              <a:t>Explain why they were placed there</a:t>
            </a:r>
          </a:p>
          <a:p>
            <a:pPr marL="0" indent="0">
              <a:buNone/>
            </a:pPr>
            <a:endParaRPr lang="en-US" dirty="0"/>
          </a:p>
          <a:p>
            <a:pPr marL="109728" indent="0">
              <a:buNone/>
            </a:pPr>
            <a:r>
              <a:rPr lang="en-CA" dirty="0"/>
              <a:t>Complete Review Questions #1-4 pg. 238</a:t>
            </a:r>
          </a:p>
        </p:txBody>
      </p:sp>
      <p:sp>
        <p:nvSpPr>
          <p:cNvPr id="3" name="Title 2"/>
          <p:cNvSpPr>
            <a:spLocks noGrp="1"/>
          </p:cNvSpPr>
          <p:nvPr>
            <p:ph type="title"/>
          </p:nvPr>
        </p:nvSpPr>
        <p:spPr/>
        <p:txBody>
          <a:bodyPr/>
          <a:lstStyle/>
          <a:p>
            <a:r>
              <a:rPr lang="en-CA" dirty="0"/>
              <a:t>Activity &amp; Homework </a:t>
            </a:r>
          </a:p>
        </p:txBody>
      </p:sp>
    </p:spTree>
    <p:extLst>
      <p:ext uri="{BB962C8B-B14F-4D97-AF65-F5344CB8AC3E}">
        <p14:creationId xmlns:p14="http://schemas.microsoft.com/office/powerpoint/2010/main" val="836830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idx="1"/>
          </p:nvPr>
        </p:nvSpPr>
        <p:spPr/>
        <p:txBody>
          <a:bodyPr/>
          <a:lstStyle/>
          <a:p>
            <a:pPr marL="722313" lvl="1" indent="-396875" eaLnBrk="1" hangingPunct="1">
              <a:spcBef>
                <a:spcPct val="0"/>
              </a:spcBef>
              <a:buFontTx/>
              <a:buChar char="•"/>
            </a:pPr>
            <a:r>
              <a:rPr lang="en-US" altLang="en-US" sz="3000" dirty="0">
                <a:solidFill>
                  <a:schemeClr val="accent1"/>
                </a:solidFill>
              </a:rPr>
              <a:t>research</a:t>
            </a:r>
          </a:p>
          <a:p>
            <a:pPr marL="722313" lvl="1" indent="-396875" eaLnBrk="1" hangingPunct="1">
              <a:spcBef>
                <a:spcPct val="0"/>
              </a:spcBef>
              <a:buFontTx/>
              <a:buChar char="•"/>
            </a:pPr>
            <a:r>
              <a:rPr lang="en-US" altLang="en-US" sz="3000" dirty="0">
                <a:solidFill>
                  <a:schemeClr val="accent1"/>
                </a:solidFill>
              </a:rPr>
              <a:t>development</a:t>
            </a:r>
          </a:p>
          <a:p>
            <a:pPr marL="722313" lvl="1" indent="-396875" eaLnBrk="1" hangingPunct="1">
              <a:spcBef>
                <a:spcPct val="0"/>
              </a:spcBef>
              <a:buFontTx/>
              <a:buChar char="•"/>
            </a:pPr>
            <a:r>
              <a:rPr lang="en-US" altLang="en-US" sz="3000" dirty="0">
                <a:solidFill>
                  <a:schemeClr val="accent1"/>
                </a:solidFill>
              </a:rPr>
              <a:t>sales</a:t>
            </a:r>
          </a:p>
          <a:p>
            <a:pPr marL="722313" lvl="1" indent="-396875" eaLnBrk="1" hangingPunct="1">
              <a:spcBef>
                <a:spcPct val="0"/>
              </a:spcBef>
              <a:buFontTx/>
              <a:buChar char="•"/>
            </a:pPr>
            <a:r>
              <a:rPr lang="en-US" altLang="en-US" sz="3000" dirty="0">
                <a:solidFill>
                  <a:schemeClr val="accent1"/>
                </a:solidFill>
              </a:rPr>
              <a:t>distribution</a:t>
            </a:r>
          </a:p>
          <a:p>
            <a:pPr marL="722313" lvl="1" indent="-396875" eaLnBrk="1" hangingPunct="1">
              <a:spcBef>
                <a:spcPct val="0"/>
              </a:spcBef>
              <a:buFontTx/>
              <a:buChar char="•"/>
            </a:pPr>
            <a:r>
              <a:rPr lang="en-US" altLang="en-US" sz="3000" dirty="0">
                <a:solidFill>
                  <a:schemeClr val="accent1"/>
                </a:solidFill>
              </a:rPr>
              <a:t>advertising</a:t>
            </a:r>
          </a:p>
          <a:p>
            <a:pPr marL="722313" lvl="1" indent="-396875" eaLnBrk="1" hangingPunct="1">
              <a:spcBef>
                <a:spcPct val="0"/>
              </a:spcBef>
              <a:buFontTx/>
              <a:buChar char="•"/>
            </a:pPr>
            <a:r>
              <a:rPr lang="en-US" altLang="en-US" sz="3000" dirty="0">
                <a:solidFill>
                  <a:schemeClr val="accent1"/>
                </a:solidFill>
              </a:rPr>
              <a:t>promotion</a:t>
            </a:r>
          </a:p>
        </p:txBody>
      </p:sp>
      <p:sp>
        <p:nvSpPr>
          <p:cNvPr id="26626" name="Rectangle 2"/>
          <p:cNvSpPr>
            <a:spLocks noGrp="1"/>
          </p:cNvSpPr>
          <p:nvPr>
            <p:ph type="title"/>
          </p:nvPr>
        </p:nvSpPr>
        <p:spPr/>
        <p:txBody>
          <a:bodyPr/>
          <a:lstStyle/>
          <a:p>
            <a:pPr eaLnBrk="1" hangingPunct="1">
              <a:lnSpc>
                <a:spcPct val="90000"/>
              </a:lnSpc>
            </a:pPr>
            <a:r>
              <a:rPr lang="en-US" altLang="en-US" b="1">
                <a:solidFill>
                  <a:srgbClr val="E2751D"/>
                </a:solidFill>
              </a:rPr>
              <a:t>Marketing Activities</a:t>
            </a:r>
            <a:endParaRPr lang="en-CA" altLang="en-US" b="1">
              <a:solidFill>
                <a:srgbClr val="E2751D"/>
              </a:solidFill>
            </a:endParaRPr>
          </a:p>
        </p:txBody>
      </p:sp>
      <p:sp>
        <p:nvSpPr>
          <p:cNvPr id="26628" name="Text Box 5"/>
          <p:cNvSpPr txBox="1">
            <a:spLocks noChangeArrowheads="1"/>
          </p:cNvSpPr>
          <p:nvPr/>
        </p:nvSpPr>
        <p:spPr bwMode="auto">
          <a:xfrm>
            <a:off x="5940425" y="45085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ＭＳ Ｐゴシック" pitchFamily="34" charset="-128"/>
              </a:defRPr>
            </a:lvl1pPr>
            <a:lvl2pPr marL="742950" indent="-285750" eaLnBrk="0" hangingPunct="0">
              <a:spcBef>
                <a:spcPts val="600"/>
              </a:spcBef>
              <a:buClr>
                <a:srgbClr val="6FB7D7"/>
              </a:buClr>
              <a:buSzPct val="75000"/>
              <a:buFont typeface="Wingdings" pitchFamily="2" charset="2"/>
              <a:buChar char="n"/>
              <a:defRPr sz="2800">
                <a:solidFill>
                  <a:srgbClr val="595959"/>
                </a:solidFill>
                <a:latin typeface="Rockwell" pitchFamily="18" charset="0"/>
                <a:ea typeface="ＭＳ Ｐゴシック" pitchFamily="34" charset="-128"/>
              </a:defRPr>
            </a:lvl2pPr>
            <a:lvl3pPr marL="1143000" indent="-228600" eaLnBrk="0" hangingPunct="0">
              <a:spcBef>
                <a:spcPts val="600"/>
              </a:spcBef>
              <a:buClr>
                <a:schemeClr val="accent1"/>
              </a:buClr>
              <a:buSzPct val="75000"/>
              <a:buFont typeface="Wingdings" pitchFamily="2" charset="2"/>
              <a:buChar char="n"/>
              <a:defRPr sz="2400">
                <a:solidFill>
                  <a:srgbClr val="595959"/>
                </a:solidFill>
                <a:latin typeface="Rockwell" pitchFamily="18" charset="0"/>
                <a:ea typeface="ＭＳ Ｐゴシック" pitchFamily="34" charset="-128"/>
              </a:defRPr>
            </a:lvl3pPr>
            <a:lvl4pPr marL="1600200" indent="-228600" eaLnBrk="0" hangingPunct="0">
              <a:spcBef>
                <a:spcPts val="600"/>
              </a:spcBef>
              <a:buClr>
                <a:srgbClr val="6FB7D7"/>
              </a:buClr>
              <a:buSzPct val="75000"/>
              <a:buFont typeface="Wingdings" pitchFamily="2" charset="2"/>
              <a:buChar char="n"/>
              <a:defRPr sz="2000">
                <a:solidFill>
                  <a:srgbClr val="595959"/>
                </a:solidFill>
                <a:latin typeface="Rockwell" pitchFamily="18" charset="0"/>
                <a:ea typeface="ＭＳ Ｐゴシック" pitchFamily="34" charset="-128"/>
              </a:defRPr>
            </a:lvl4pPr>
            <a:lvl5pPr marL="2057400" indent="-228600" eaLnBrk="0" hangingPunct="0">
              <a:spcBef>
                <a:spcPts val="600"/>
              </a:spcBef>
              <a:buClr>
                <a:schemeClr val="accent1"/>
              </a:buClr>
              <a:buSzPct val="75000"/>
              <a:buFont typeface="Wingdings" pitchFamily="2" charset="2"/>
              <a:buChar char="n"/>
              <a:defRPr sz="2000">
                <a:solidFill>
                  <a:srgbClr val="595959"/>
                </a:solidFill>
                <a:latin typeface="Rockwell" pitchFamily="18" charset="0"/>
                <a:ea typeface="ＭＳ Ｐゴシック" pitchFamily="34" charset="-128"/>
              </a:defRPr>
            </a:lvl5pPr>
            <a:lvl6pPr marL="25146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ＭＳ Ｐゴシック" pitchFamily="34" charset="-128"/>
              </a:defRPr>
            </a:lvl6pPr>
            <a:lvl7pPr marL="29718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ＭＳ Ｐゴシック" pitchFamily="34" charset="-128"/>
              </a:defRPr>
            </a:lvl7pPr>
            <a:lvl8pPr marL="34290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ＭＳ Ｐゴシック" pitchFamily="34" charset="-128"/>
              </a:defRPr>
            </a:lvl8pPr>
            <a:lvl9pPr marL="3886200" indent="-228600" eaLnBrk="0" fontAlgn="base" hangingPunct="0">
              <a:spcBef>
                <a:spcPts val="600"/>
              </a:spcBef>
              <a:spcAft>
                <a:spcPct val="0"/>
              </a:spcAft>
              <a:buClr>
                <a:schemeClr val="accent1"/>
              </a:buClr>
              <a:buSzPct val="75000"/>
              <a:buFont typeface="Wingdings" pitchFamily="2" charset="2"/>
              <a:buChar char="n"/>
              <a:defRPr sz="2000">
                <a:solidFill>
                  <a:srgbClr val="595959"/>
                </a:solidFill>
                <a:latin typeface="Rockwell" pitchFamily="18" charset="0"/>
                <a:ea typeface="ＭＳ Ｐゴシック" pitchFamily="34" charset="-128"/>
              </a:defRPr>
            </a:lvl9pPr>
          </a:lstStyle>
          <a:p>
            <a:pPr eaLnBrk="1" hangingPunct="1">
              <a:spcBef>
                <a:spcPct val="0"/>
              </a:spcBef>
              <a:buClrTx/>
              <a:buSzTx/>
              <a:buFontTx/>
              <a:buNone/>
            </a:pPr>
            <a:endParaRPr lang="en-US" altLang="en-US" sz="2400">
              <a:solidFill>
                <a:schemeClr val="tx1"/>
              </a:solidFill>
              <a:latin typeface="Times New Roman" pitchFamily="18" charset="0"/>
            </a:endParaRPr>
          </a:p>
        </p:txBody>
      </p:sp>
      <p:pic>
        <p:nvPicPr>
          <p:cNvPr id="26629" name="Picture 7" descr="http://buzzandbranding.com/wp-content/uploads/2010/01/How-to-Build-Trust-and-Ramp-Marketing-Activiti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8125" y="2295525"/>
            <a:ext cx="3306763" cy="331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42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 calcmode="lin" valueType="num">
                                      <p:cBhvr additive="base">
                                        <p:cTn id="37"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b="1">
                <a:solidFill>
                  <a:srgbClr val="E2751D"/>
                </a:solidFill>
              </a:rPr>
              <a:t>Branding</a:t>
            </a:r>
            <a:endParaRPr lang="en-US" altLang="en-US"/>
          </a:p>
        </p:txBody>
      </p:sp>
      <p:sp>
        <p:nvSpPr>
          <p:cNvPr id="27651" name="Content Placeholder 2"/>
          <p:cNvSpPr>
            <a:spLocks noGrp="1"/>
          </p:cNvSpPr>
          <p:nvPr>
            <p:ph idx="1"/>
          </p:nvPr>
        </p:nvSpPr>
        <p:spPr/>
        <p:txBody>
          <a:bodyPr>
            <a:normAutofit/>
          </a:bodyPr>
          <a:lstStyle/>
          <a:p>
            <a:pPr marL="0" indent="0">
              <a:spcBef>
                <a:spcPts val="1200"/>
              </a:spcBef>
              <a:buFont typeface="Wingdings" pitchFamily="2" charset="2"/>
              <a:buNone/>
            </a:pPr>
            <a:r>
              <a:rPr lang="en-US" altLang="en-US" sz="2800" dirty="0">
                <a:solidFill>
                  <a:schemeClr val="tx1"/>
                </a:solidFill>
              </a:rPr>
              <a:t>What is branding?</a:t>
            </a:r>
          </a:p>
          <a:p>
            <a:pPr marL="0" indent="0">
              <a:spcBef>
                <a:spcPts val="1200"/>
              </a:spcBef>
              <a:buFont typeface="Wingdings" pitchFamily="2" charset="2"/>
              <a:buNone/>
            </a:pPr>
            <a:r>
              <a:rPr lang="en-US" altLang="en-US" sz="2800" dirty="0">
                <a:solidFill>
                  <a:schemeClr val="tx1"/>
                </a:solidFill>
              </a:rPr>
              <a:t>What are the different parts of a brand?</a:t>
            </a:r>
          </a:p>
          <a:p>
            <a:pPr marL="0" indent="0">
              <a:spcBef>
                <a:spcPts val="1200"/>
              </a:spcBef>
              <a:buFont typeface="Wingdings" pitchFamily="2" charset="2"/>
              <a:buNone/>
            </a:pPr>
            <a:r>
              <a:rPr lang="en-US" altLang="en-US" sz="2800" dirty="0">
                <a:solidFill>
                  <a:schemeClr val="tx1"/>
                </a:solidFill>
              </a:rPr>
              <a:t>How are brands developed?</a:t>
            </a:r>
          </a:p>
          <a:p>
            <a:pPr marL="0" indent="0">
              <a:spcBef>
                <a:spcPts val="1200"/>
              </a:spcBef>
              <a:buFont typeface="Wingdings" pitchFamily="2" charset="2"/>
              <a:buNone/>
            </a:pPr>
            <a:r>
              <a:rPr lang="en-US" altLang="en-US" sz="2800" dirty="0">
                <a:solidFill>
                  <a:schemeClr val="tx1"/>
                </a:solidFill>
              </a:rPr>
              <a:t>Rate on a scale 1 – 4, #1 being highest, as a consumer what is important to you</a:t>
            </a:r>
          </a:p>
          <a:p>
            <a:pPr lvl="1"/>
            <a:r>
              <a:rPr lang="en-US" altLang="en-US" i="1" dirty="0">
                <a:solidFill>
                  <a:schemeClr val="tx1"/>
                </a:solidFill>
              </a:rPr>
              <a:t>Brand, Price, Quality, Convenience</a:t>
            </a:r>
          </a:p>
          <a:p>
            <a:pPr lvl="1">
              <a:buFont typeface="Wingdings" pitchFamily="2" charset="2"/>
              <a:buNone/>
            </a:pPr>
            <a:r>
              <a:rPr lang="en-US" altLang="en-US" dirty="0">
                <a:solidFill>
                  <a:schemeClr val="tx1"/>
                </a:solidFill>
              </a:rPr>
              <a:t>What if branding didn’t exist?</a:t>
            </a:r>
          </a:p>
        </p:txBody>
      </p:sp>
    </p:spTree>
    <p:extLst>
      <p:ext uri="{BB962C8B-B14F-4D97-AF65-F5344CB8AC3E}">
        <p14:creationId xmlns:p14="http://schemas.microsoft.com/office/powerpoint/2010/main" val="232179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65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b="1">
                <a:solidFill>
                  <a:srgbClr val="E2751D"/>
                </a:solidFill>
              </a:rPr>
              <a:t>Branding</a:t>
            </a:r>
            <a:endParaRPr lang="en-US" altLang="en-US"/>
          </a:p>
        </p:txBody>
      </p:sp>
      <p:sp>
        <p:nvSpPr>
          <p:cNvPr id="28675" name="Rectangle 3"/>
          <p:cNvSpPr>
            <a:spLocks noGrp="1"/>
          </p:cNvSpPr>
          <p:nvPr>
            <p:ph idx="1"/>
          </p:nvPr>
        </p:nvSpPr>
        <p:spPr>
          <a:xfrm>
            <a:off x="498475" y="1981200"/>
            <a:ext cx="5910263" cy="4144963"/>
          </a:xfrm>
        </p:spPr>
        <p:txBody>
          <a:bodyPr/>
          <a:lstStyle/>
          <a:p>
            <a:pPr marL="0" indent="0" eaLnBrk="1" hangingPunct="1">
              <a:buFont typeface="Wingdings" pitchFamily="2" charset="2"/>
              <a:buNone/>
            </a:pPr>
            <a:r>
              <a:rPr lang="en-US" altLang="en-US" sz="2800" dirty="0">
                <a:solidFill>
                  <a:schemeClr val="accent1"/>
                </a:solidFill>
              </a:rPr>
              <a:t>Creating an image for products and services</a:t>
            </a:r>
          </a:p>
          <a:p>
            <a:pPr marL="0" indent="0" eaLnBrk="1" hangingPunct="1">
              <a:buFont typeface="Wingdings" pitchFamily="2" charset="2"/>
              <a:buNone/>
            </a:pPr>
            <a:endParaRPr lang="en-US" altLang="en-US" sz="1000" b="1" dirty="0">
              <a:solidFill>
                <a:schemeClr val="accent2"/>
              </a:solidFill>
            </a:endParaRPr>
          </a:p>
          <a:p>
            <a:pPr marL="0" indent="0" eaLnBrk="1" hangingPunct="1">
              <a:spcBef>
                <a:spcPct val="0"/>
              </a:spcBef>
              <a:buFont typeface="Wingdings 2" pitchFamily="18" charset="2"/>
              <a:buNone/>
            </a:pPr>
            <a:r>
              <a:rPr lang="en-US" altLang="en-US" sz="3200" b="1" dirty="0">
                <a:solidFill>
                  <a:srgbClr val="E2751D"/>
                </a:solidFill>
              </a:rPr>
              <a:t>Brand Name</a:t>
            </a:r>
          </a:p>
          <a:p>
            <a:pPr marL="722313" lvl="2" indent="-344488" eaLnBrk="1" hangingPunct="1">
              <a:spcBef>
                <a:spcPct val="0"/>
              </a:spcBef>
            </a:pPr>
            <a:r>
              <a:rPr lang="en-US" altLang="en-US" sz="2800" dirty="0">
                <a:solidFill>
                  <a:schemeClr val="accent1"/>
                </a:solidFill>
              </a:rPr>
              <a:t>word(s) a business uses to distinguish its products from that of the competition</a:t>
            </a:r>
          </a:p>
          <a:p>
            <a:pPr marL="722313" lvl="2" indent="-344488" eaLnBrk="1" hangingPunct="1">
              <a:spcBef>
                <a:spcPct val="0"/>
              </a:spcBef>
            </a:pPr>
            <a:r>
              <a:rPr lang="en-US" altLang="en-US" sz="2800" dirty="0">
                <a:solidFill>
                  <a:schemeClr val="accent1"/>
                </a:solidFill>
              </a:rPr>
              <a:t>How the company is identified</a:t>
            </a:r>
          </a:p>
        </p:txBody>
      </p:sp>
      <p:pic>
        <p:nvPicPr>
          <p:cNvPr id="19459" name="Picture 4" descr="IMG_2468"/>
          <p:cNvPicPr>
            <a:picLocks noChangeAspect="1" noChangeArrowheads="1"/>
          </p:cNvPicPr>
          <p:nvPr/>
        </p:nvPicPr>
        <p:blipFill>
          <a:blip r:embed="rId3"/>
          <a:srcRect l="27068" t="34711" r="34399" b="20801"/>
          <a:stretch>
            <a:fillRect/>
          </a:stretch>
        </p:blipFill>
        <p:spPr bwMode="auto">
          <a:xfrm>
            <a:off x="6800850" y="1024792"/>
            <a:ext cx="1879600" cy="1625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8677" name="Picture 6" descr="23-mcdonal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4325" y="3062288"/>
            <a:ext cx="2016125"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13" descr="esso_logo_new"/>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0850" y="4749800"/>
            <a:ext cx="1770063"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093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barn(inVertical)">
                                      <p:cBhvr>
                                        <p:cTn id="12" dur="500"/>
                                        <p:tgtEl>
                                          <p:spTgt spid="28675">
                                            <p:txEl>
                                              <p:pRg st="2" end="2"/>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8675">
                                            <p:txEl>
                                              <p:pRg st="3" end="3"/>
                                            </p:txEl>
                                          </p:spTgt>
                                        </p:tgtEl>
                                        <p:attrNameLst>
                                          <p:attrName>style.visibility</p:attrName>
                                        </p:attrNameLst>
                                      </p:cBhvr>
                                      <p:to>
                                        <p:strVal val="visible"/>
                                      </p:to>
                                    </p:set>
                                    <p:animEffect transition="in" filter="barn(inVertical)">
                                      <p:cBhvr>
                                        <p:cTn id="15" dur="500"/>
                                        <p:tgtEl>
                                          <p:spTgt spid="28675">
                                            <p:txEl>
                                              <p:pRg st="3" end="3"/>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8675">
                                            <p:txEl>
                                              <p:pRg st="4" end="4"/>
                                            </p:txEl>
                                          </p:spTgt>
                                        </p:tgtEl>
                                        <p:attrNameLst>
                                          <p:attrName>style.visibility</p:attrName>
                                        </p:attrNameLst>
                                      </p:cBhvr>
                                      <p:to>
                                        <p:strVal val="visible"/>
                                      </p:to>
                                    </p:set>
                                    <p:animEffect transition="in" filter="barn(inVertical)">
                                      <p:cBhvr>
                                        <p:cTn id="18"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Brand Name- Businesses can spend millions </a:t>
            </a:r>
          </a:p>
          <a:p>
            <a:r>
              <a:rPr lang="en-CA" dirty="0"/>
              <a:t>A brand name is how a product and company are identified and it is important to organizational success. </a:t>
            </a:r>
          </a:p>
          <a:p>
            <a:r>
              <a:rPr lang="en-CA" dirty="0"/>
              <a:t>When people talk with others about brand preference this is free publicity for the company.</a:t>
            </a:r>
          </a:p>
          <a:p>
            <a:r>
              <a:rPr lang="en-CA" dirty="0"/>
              <a:t>should be distinctive, stand out, and memorable. </a:t>
            </a:r>
          </a:p>
          <a:p>
            <a:endParaRPr lang="en-CA" dirty="0"/>
          </a:p>
        </p:txBody>
      </p:sp>
      <p:sp>
        <p:nvSpPr>
          <p:cNvPr id="3" name="Title 2"/>
          <p:cNvSpPr>
            <a:spLocks noGrp="1"/>
          </p:cNvSpPr>
          <p:nvPr>
            <p:ph type="title"/>
          </p:nvPr>
        </p:nvSpPr>
        <p:spPr/>
        <p:txBody>
          <a:bodyPr/>
          <a:lstStyle/>
          <a:p>
            <a:r>
              <a:rPr lang="en-CA" dirty="0"/>
              <a:t>Branding </a:t>
            </a:r>
          </a:p>
        </p:txBody>
      </p:sp>
    </p:spTree>
    <p:extLst>
      <p:ext uri="{BB962C8B-B14F-4D97-AF65-F5344CB8AC3E}">
        <p14:creationId xmlns:p14="http://schemas.microsoft.com/office/powerpoint/2010/main" val="344338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3" descr="73-lightbox-12244319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824361"/>
            <a:ext cx="148907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1"/>
          <p:cNvSpPr>
            <a:spLocks noGrp="1"/>
          </p:cNvSpPr>
          <p:nvPr>
            <p:ph type="title"/>
          </p:nvPr>
        </p:nvSpPr>
        <p:spPr>
          <a:xfrm>
            <a:off x="457200" y="-304800"/>
            <a:ext cx="5791200" cy="1371600"/>
          </a:xfrm>
        </p:spPr>
        <p:txBody>
          <a:bodyPr/>
          <a:lstStyle/>
          <a:p>
            <a:r>
              <a:rPr lang="en-US" altLang="en-US" b="1" dirty="0">
                <a:solidFill>
                  <a:srgbClr val="E2751D"/>
                </a:solidFill>
              </a:rPr>
              <a:t>Branding</a:t>
            </a:r>
            <a:endParaRPr lang="en-US" altLang="en-US" dirty="0"/>
          </a:p>
        </p:txBody>
      </p:sp>
      <p:sp>
        <p:nvSpPr>
          <p:cNvPr id="28674" name="Rectangle 3"/>
          <p:cNvSpPr>
            <a:spLocks noGrp="1"/>
          </p:cNvSpPr>
          <p:nvPr>
            <p:ph idx="1"/>
          </p:nvPr>
        </p:nvSpPr>
        <p:spPr>
          <a:xfrm>
            <a:off x="304800" y="1140798"/>
            <a:ext cx="8746331" cy="5717202"/>
          </a:xfrm>
        </p:spPr>
        <p:txBody>
          <a:bodyPr>
            <a:normAutofit fontScale="92500" lnSpcReduction="10000"/>
          </a:bodyPr>
          <a:lstStyle/>
          <a:p>
            <a:pPr marL="0" indent="0" eaLnBrk="1" hangingPunct="1">
              <a:spcBef>
                <a:spcPts val="600"/>
              </a:spcBef>
              <a:buFont typeface="Wingdings 2" charset="0"/>
              <a:buNone/>
              <a:defRPr/>
            </a:pPr>
            <a:r>
              <a:rPr lang="en-US" sz="3900" b="1" dirty="0">
                <a:solidFill>
                  <a:srgbClr val="E2751D"/>
                </a:solidFill>
                <a:ea typeface="MS PGothic" charset="0"/>
              </a:rPr>
              <a:t>Logo </a:t>
            </a:r>
          </a:p>
          <a:p>
            <a:pPr marL="822325" lvl="1" indent="-285750" eaLnBrk="1" hangingPunct="1">
              <a:buFont typeface="Wingdings" charset="0"/>
              <a:buChar char="n"/>
              <a:defRPr/>
            </a:pPr>
            <a:r>
              <a:rPr lang="en-US" sz="3000" dirty="0">
                <a:solidFill>
                  <a:schemeClr val="accent1"/>
                </a:solidFill>
                <a:ea typeface="MS PGothic" charset="0"/>
              </a:rPr>
              <a:t>symbol that is associated with the company or product</a:t>
            </a:r>
          </a:p>
          <a:p>
            <a:pPr marL="0" indent="0" eaLnBrk="1" hangingPunct="1">
              <a:buFont typeface="Wingdings" charset="0"/>
              <a:buNone/>
              <a:defRPr/>
            </a:pPr>
            <a:r>
              <a:rPr lang="en-US" sz="3900" b="1" dirty="0">
                <a:solidFill>
                  <a:schemeClr val="accent6"/>
                </a:solidFill>
                <a:ea typeface="MS PGothic" charset="0"/>
              </a:rPr>
              <a:t>Logo forms: </a:t>
            </a:r>
          </a:p>
          <a:p>
            <a:pPr marL="166688" lvl="1" indent="0" eaLnBrk="1" hangingPunct="1">
              <a:buFont typeface="Wingdings" charset="0"/>
              <a:buNone/>
              <a:defRPr/>
            </a:pPr>
            <a:r>
              <a:rPr lang="en-US" sz="2600" b="1" i="1" dirty="0">
                <a:solidFill>
                  <a:schemeClr val="accent1"/>
                </a:solidFill>
                <a:ea typeface="MS PGothic" charset="0"/>
              </a:rPr>
              <a:t>Monogram</a:t>
            </a:r>
            <a:r>
              <a:rPr lang="en-US" sz="2600" i="1" dirty="0">
                <a:solidFill>
                  <a:schemeClr val="accent1"/>
                </a:solidFill>
                <a:ea typeface="MS PGothic" charset="0"/>
              </a:rPr>
              <a:t>        	 </a:t>
            </a:r>
            <a:r>
              <a:rPr lang="en-US" sz="2600" b="1" i="1" dirty="0">
                <a:solidFill>
                  <a:schemeClr val="accent1"/>
                </a:solidFill>
                <a:ea typeface="MS PGothic" charset="0"/>
              </a:rPr>
              <a:t>Visual symbol       </a:t>
            </a:r>
            <a:r>
              <a:rPr lang="en-US" sz="2600" i="1" dirty="0">
                <a:solidFill>
                  <a:schemeClr val="accent1"/>
                </a:solidFill>
                <a:ea typeface="MS PGothic" charset="0"/>
              </a:rPr>
              <a:t>	    </a:t>
            </a:r>
            <a:r>
              <a:rPr lang="en-US" sz="2600" b="1" i="1" dirty="0">
                <a:solidFill>
                  <a:schemeClr val="accent1"/>
                </a:solidFill>
                <a:ea typeface="MS PGothic" charset="0"/>
              </a:rPr>
              <a:t>Abstract symbol</a:t>
            </a:r>
          </a:p>
          <a:p>
            <a:pPr marL="166688" lvl="1" indent="0">
              <a:buNone/>
              <a:defRPr/>
            </a:pPr>
            <a:r>
              <a:rPr lang="en-US" sz="2600" i="1" dirty="0">
                <a:solidFill>
                  <a:schemeClr val="accent1"/>
                </a:solidFill>
                <a:ea typeface="MS PGothic" charset="0"/>
              </a:rPr>
              <a:t>Stylized writing   	    Represents 	Not representative 				     something     	 of   actual things</a:t>
            </a:r>
          </a:p>
          <a:p>
            <a:pPr marL="166688" lvl="1" indent="0">
              <a:buNone/>
              <a:defRPr/>
            </a:pPr>
            <a:endParaRPr lang="en-US" sz="2400" i="1" dirty="0">
              <a:solidFill>
                <a:schemeClr val="accent1"/>
              </a:solidFill>
              <a:ea typeface="MS PGothic" charset="0"/>
            </a:endParaRPr>
          </a:p>
          <a:p>
            <a:pPr marL="166688" lvl="1" indent="0">
              <a:buNone/>
              <a:defRPr/>
            </a:pPr>
            <a:endParaRPr lang="en-US" sz="2400" i="1" dirty="0">
              <a:solidFill>
                <a:schemeClr val="accent1"/>
              </a:solidFill>
              <a:ea typeface="MS PGothic" charset="0"/>
            </a:endParaRPr>
          </a:p>
          <a:p>
            <a:pPr marL="166688" lvl="1" indent="0">
              <a:buNone/>
              <a:defRPr/>
            </a:pPr>
            <a:endParaRPr lang="en-US" sz="2400" i="1" dirty="0">
              <a:solidFill>
                <a:schemeClr val="accent1"/>
              </a:solidFill>
              <a:ea typeface="MS PGothic" charset="0"/>
            </a:endParaRPr>
          </a:p>
          <a:p>
            <a:pPr marL="509588" lvl="1" indent="-342900">
              <a:defRPr/>
            </a:pPr>
            <a:endParaRPr lang="en-US" sz="2400" i="1" dirty="0">
              <a:solidFill>
                <a:schemeClr val="accent1"/>
              </a:solidFill>
              <a:ea typeface="MS PGothic" charset="0"/>
            </a:endParaRPr>
          </a:p>
          <a:p>
            <a:pPr marL="509588" lvl="1" indent="-342900">
              <a:defRPr/>
            </a:pPr>
            <a:endParaRPr lang="en-US" sz="2400" i="1" dirty="0">
              <a:solidFill>
                <a:schemeClr val="accent1"/>
              </a:solidFill>
              <a:ea typeface="MS PGothic" charset="0"/>
            </a:endParaRPr>
          </a:p>
          <a:p>
            <a:pPr marL="509588" lvl="1" indent="-342900">
              <a:defRPr/>
            </a:pPr>
            <a:r>
              <a:rPr lang="en-US" sz="2400" i="1" dirty="0">
                <a:solidFill>
                  <a:schemeClr val="accent1"/>
                </a:solidFill>
                <a:ea typeface="MS PGothic" charset="0"/>
              </a:rPr>
              <a:t>HELPS PRODUCT COMPETE FOR CONSUMER AWARENESS</a:t>
            </a:r>
          </a:p>
        </p:txBody>
      </p:sp>
      <p:pic>
        <p:nvPicPr>
          <p:cNvPr id="29701" name="Picture 6" descr="ge-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0367" y="4831735"/>
            <a:ext cx="118745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8" descr="ci3-10Shell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6488" y="4851400"/>
            <a:ext cx="1296987"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545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fade">
                                      <p:cBhvr>
                                        <p:cTn id="7" dur="500"/>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fade">
                                      <p:cBhvr>
                                        <p:cTn id="12" dur="500"/>
                                        <p:tgtEl>
                                          <p:spTgt spid="286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4">
                                            <p:txEl>
                                              <p:pRg st="2" end="2"/>
                                            </p:txEl>
                                          </p:spTgt>
                                        </p:tgtEl>
                                        <p:attrNameLst>
                                          <p:attrName>style.visibility</p:attrName>
                                        </p:attrNameLst>
                                      </p:cBhvr>
                                      <p:to>
                                        <p:strVal val="visible"/>
                                      </p:to>
                                    </p:set>
                                    <p:animEffect transition="in" filter="fade">
                                      <p:cBhvr>
                                        <p:cTn id="17" dur="500"/>
                                        <p:tgtEl>
                                          <p:spTgt spid="286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4">
                                            <p:txEl>
                                              <p:pRg st="3" end="3"/>
                                            </p:txEl>
                                          </p:spTgt>
                                        </p:tgtEl>
                                        <p:attrNameLst>
                                          <p:attrName>style.visibility</p:attrName>
                                        </p:attrNameLst>
                                      </p:cBhvr>
                                      <p:to>
                                        <p:strVal val="visible"/>
                                      </p:to>
                                    </p:set>
                                    <p:animEffect transition="in" filter="fade">
                                      <p:cBhvr>
                                        <p:cTn id="22" dur="500"/>
                                        <p:tgtEl>
                                          <p:spTgt spid="286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674">
                                            <p:txEl>
                                              <p:pRg st="4" end="4"/>
                                            </p:txEl>
                                          </p:spTgt>
                                        </p:tgtEl>
                                        <p:attrNameLst>
                                          <p:attrName>style.visibility</p:attrName>
                                        </p:attrNameLst>
                                      </p:cBhvr>
                                      <p:to>
                                        <p:strVal val="visible"/>
                                      </p:to>
                                    </p:set>
                                    <p:animEffect transition="in" filter="fade">
                                      <p:cBhvr>
                                        <p:cTn id="27" dur="500"/>
                                        <p:tgtEl>
                                          <p:spTgt spid="286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674">
                                            <p:txEl>
                                              <p:pRg st="10" end="10"/>
                                            </p:txEl>
                                          </p:spTgt>
                                        </p:tgtEl>
                                        <p:attrNameLst>
                                          <p:attrName>style.visibility</p:attrName>
                                        </p:attrNameLst>
                                      </p:cBhvr>
                                      <p:to>
                                        <p:strVal val="visible"/>
                                      </p:to>
                                    </p:set>
                                    <p:animEffect transition="in" filter="fade">
                                      <p:cBhvr>
                                        <p:cTn id="32" dur="500"/>
                                        <p:tgtEl>
                                          <p:spTgt spid="2867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http://imjustcreative.com/wp-content/uploads/copyright-trademark-logodesig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8225" y="4256722"/>
            <a:ext cx="44767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p:cNvSpPr>
            <a:spLocks noGrp="1"/>
          </p:cNvSpPr>
          <p:nvPr>
            <p:ph type="title"/>
          </p:nvPr>
        </p:nvSpPr>
        <p:spPr/>
        <p:txBody>
          <a:bodyPr/>
          <a:lstStyle/>
          <a:p>
            <a:r>
              <a:rPr lang="en-US" altLang="en-US" b="1" dirty="0">
                <a:solidFill>
                  <a:srgbClr val="E2751D"/>
                </a:solidFill>
              </a:rPr>
              <a:t>Branding</a:t>
            </a:r>
            <a:endParaRPr lang="en-US" altLang="en-US" dirty="0"/>
          </a:p>
        </p:txBody>
      </p:sp>
      <p:sp>
        <p:nvSpPr>
          <p:cNvPr id="30724" name="Rectangle 3"/>
          <p:cNvSpPr>
            <a:spLocks noGrp="1"/>
          </p:cNvSpPr>
          <p:nvPr>
            <p:ph idx="1"/>
          </p:nvPr>
        </p:nvSpPr>
        <p:spPr/>
        <p:txBody>
          <a:bodyPr/>
          <a:lstStyle/>
          <a:p>
            <a:pPr marL="0" indent="0" eaLnBrk="1" hangingPunct="1">
              <a:spcBef>
                <a:spcPts val="1000"/>
              </a:spcBef>
              <a:buFont typeface="Wingdings" pitchFamily="2" charset="2"/>
              <a:buNone/>
            </a:pPr>
            <a:r>
              <a:rPr lang="en-US" altLang="en-US" sz="3200" b="1" dirty="0">
                <a:solidFill>
                  <a:srgbClr val="E2751D"/>
                </a:solidFill>
              </a:rPr>
              <a:t>Trademark</a:t>
            </a:r>
          </a:p>
          <a:p>
            <a:pPr marL="0" indent="0" eaLnBrk="1" hangingPunct="1">
              <a:spcBef>
                <a:spcPts val="1000"/>
              </a:spcBef>
              <a:buFont typeface="Wingdings" pitchFamily="2" charset="2"/>
              <a:buNone/>
            </a:pPr>
            <a:r>
              <a:rPr lang="en-US" altLang="en-US" b="0" dirty="0"/>
              <a:t>A recognizable sign, design or expression that identifies products or services and gives the owner exclusive rights</a:t>
            </a:r>
          </a:p>
          <a:p>
            <a:pPr marL="109728" indent="0">
              <a:buNone/>
            </a:pPr>
            <a:r>
              <a:rPr lang="en-US" altLang="en-US" sz="2800" b="1" dirty="0">
                <a:latin typeface="Arial" charset="0"/>
              </a:rPr>
              <a:t>Logo or Trademark</a:t>
            </a:r>
          </a:p>
          <a:p>
            <a:pPr>
              <a:buFontTx/>
              <a:buChar char="•"/>
            </a:pPr>
            <a:r>
              <a:rPr lang="en-US" altLang="en-US" sz="2800" dirty="0">
                <a:latin typeface="Arial" charset="0"/>
              </a:rPr>
              <a:t>A logo or trademark helps a product compete for consumer awareness.</a:t>
            </a:r>
          </a:p>
          <a:p>
            <a:pPr marL="0" indent="0" eaLnBrk="1" hangingPunct="1">
              <a:spcBef>
                <a:spcPts val="1000"/>
              </a:spcBef>
              <a:buFont typeface="Wingdings" pitchFamily="2" charset="2"/>
              <a:buNone/>
            </a:pPr>
            <a:endParaRPr lang="en-US" altLang="en-US" b="0" dirty="0"/>
          </a:p>
        </p:txBody>
      </p:sp>
    </p:spTree>
    <p:extLst>
      <p:ext uri="{BB962C8B-B14F-4D97-AF65-F5344CB8AC3E}">
        <p14:creationId xmlns:p14="http://schemas.microsoft.com/office/powerpoint/2010/main" val="194015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fade">
                                      <p:cBhvr>
                                        <p:cTn id="7" dur="1000"/>
                                        <p:tgtEl>
                                          <p:spTgt spid="30724">
                                            <p:txEl>
                                              <p:pRg st="0" end="0"/>
                                            </p:txEl>
                                          </p:spTgt>
                                        </p:tgtEl>
                                      </p:cBhvr>
                                    </p:animEffect>
                                    <p:anim calcmode="lin" valueType="num">
                                      <p:cBhvr>
                                        <p:cTn id="8" dur="1000" fill="hold"/>
                                        <p:tgtEl>
                                          <p:spTgt spid="307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24">
                                            <p:txEl>
                                              <p:pRg st="1" end="1"/>
                                            </p:txEl>
                                          </p:spTgt>
                                        </p:tgtEl>
                                        <p:attrNameLst>
                                          <p:attrName>style.visibility</p:attrName>
                                        </p:attrNameLst>
                                      </p:cBhvr>
                                      <p:to>
                                        <p:strVal val="visible"/>
                                      </p:to>
                                    </p:set>
                                    <p:animEffect transition="in" filter="fade">
                                      <p:cBhvr>
                                        <p:cTn id="14" dur="1000"/>
                                        <p:tgtEl>
                                          <p:spTgt spid="30724">
                                            <p:txEl>
                                              <p:pRg st="1" end="1"/>
                                            </p:txEl>
                                          </p:spTgt>
                                        </p:tgtEl>
                                      </p:cBhvr>
                                    </p:animEffect>
                                    <p:anim calcmode="lin" valueType="num">
                                      <p:cBhvr>
                                        <p:cTn id="15" dur="1000" fill="hold"/>
                                        <p:tgtEl>
                                          <p:spTgt spid="3072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24">
                                            <p:txEl>
                                              <p:pRg st="2" end="2"/>
                                            </p:txEl>
                                          </p:spTgt>
                                        </p:tgtEl>
                                        <p:attrNameLst>
                                          <p:attrName>style.visibility</p:attrName>
                                        </p:attrNameLst>
                                      </p:cBhvr>
                                      <p:to>
                                        <p:strVal val="visible"/>
                                      </p:to>
                                    </p:set>
                                    <p:animEffect transition="in" filter="fade">
                                      <p:cBhvr>
                                        <p:cTn id="21" dur="1000"/>
                                        <p:tgtEl>
                                          <p:spTgt spid="30724">
                                            <p:txEl>
                                              <p:pRg st="2" end="2"/>
                                            </p:txEl>
                                          </p:spTgt>
                                        </p:tgtEl>
                                      </p:cBhvr>
                                    </p:animEffect>
                                    <p:anim calcmode="lin" valueType="num">
                                      <p:cBhvr>
                                        <p:cTn id="22" dur="1000" fill="hold"/>
                                        <p:tgtEl>
                                          <p:spTgt spid="3072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24">
                                            <p:txEl>
                                              <p:pRg st="3" end="3"/>
                                            </p:txEl>
                                          </p:spTgt>
                                        </p:tgtEl>
                                        <p:attrNameLst>
                                          <p:attrName>style.visibility</p:attrName>
                                        </p:attrNameLst>
                                      </p:cBhvr>
                                      <p:to>
                                        <p:strVal val="visible"/>
                                      </p:to>
                                    </p:set>
                                    <p:animEffect transition="in" filter="fade">
                                      <p:cBhvr>
                                        <p:cTn id="28" dur="1000"/>
                                        <p:tgtEl>
                                          <p:spTgt spid="30724">
                                            <p:txEl>
                                              <p:pRg st="3" end="3"/>
                                            </p:txEl>
                                          </p:spTgt>
                                        </p:tgtEl>
                                      </p:cBhvr>
                                    </p:animEffect>
                                    <p:anim calcmode="lin" valueType="num">
                                      <p:cBhvr>
                                        <p:cTn id="29" dur="1000" fill="hold"/>
                                        <p:tgtEl>
                                          <p:spTgt spid="3072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2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340</TotalTime>
  <Words>1974</Words>
  <Application>Microsoft Office PowerPoint</Application>
  <PresentationFormat>On-screen Show (4:3)</PresentationFormat>
  <Paragraphs>215</Paragraphs>
  <Slides>30</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vt:lpstr>
      <vt:lpstr>Calibri</vt:lpstr>
      <vt:lpstr>Century Gothic</vt:lpstr>
      <vt:lpstr>Lucida Sans Unicode</vt:lpstr>
      <vt:lpstr>Times New Roman</vt:lpstr>
      <vt:lpstr>Verdana</vt:lpstr>
      <vt:lpstr>Wingdings</vt:lpstr>
      <vt:lpstr>Wingdings 2</vt:lpstr>
      <vt:lpstr>Wingdings 3</vt:lpstr>
      <vt:lpstr>Concourse</vt:lpstr>
      <vt:lpstr>Bitmap Image</vt:lpstr>
      <vt:lpstr>Chapter 7- Marketing</vt:lpstr>
      <vt:lpstr>Compare and contrast various ads</vt:lpstr>
      <vt:lpstr>What is Marketing?</vt:lpstr>
      <vt:lpstr>Marketing Activities</vt:lpstr>
      <vt:lpstr>Branding</vt:lpstr>
      <vt:lpstr>Branding</vt:lpstr>
      <vt:lpstr>Branding </vt:lpstr>
      <vt:lpstr>Branding</vt:lpstr>
      <vt:lpstr>Branding</vt:lpstr>
      <vt:lpstr>Logo or Trademark </vt:lpstr>
      <vt:lpstr>Logo or Trademark </vt:lpstr>
      <vt:lpstr>Branding</vt:lpstr>
      <vt:lpstr>Slogans </vt:lpstr>
      <vt:lpstr>Slogans </vt:lpstr>
      <vt:lpstr>In class Activity/Assignment</vt:lpstr>
      <vt:lpstr>How to hand in?</vt:lpstr>
      <vt:lpstr>The product Life Cycle </vt:lpstr>
      <vt:lpstr>The product Life Cycle </vt:lpstr>
      <vt:lpstr>The Product Life Cycle </vt:lpstr>
      <vt:lpstr>The Product Life Cycle </vt:lpstr>
      <vt:lpstr>The Product Life Cycle </vt:lpstr>
      <vt:lpstr>Product Life Cycle </vt:lpstr>
      <vt:lpstr>The Product Life Cycle </vt:lpstr>
      <vt:lpstr>Non-Traditional Product Life Cycles </vt:lpstr>
      <vt:lpstr>Non-Traditional Product Life Cycles </vt:lpstr>
      <vt:lpstr>Non-Traditional Product Life Cycles </vt:lpstr>
      <vt:lpstr>Non-Traditional Product Life Cycles </vt:lpstr>
      <vt:lpstr>Non-Traditional Product Life Cycles </vt:lpstr>
      <vt:lpstr>Different Product Life Cycles </vt:lpstr>
      <vt:lpstr>Activity &amp; Homework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Brian Singh</cp:lastModifiedBy>
  <cp:revision>22</cp:revision>
  <dcterms:created xsi:type="dcterms:W3CDTF">2015-04-22T23:20:54Z</dcterms:created>
  <dcterms:modified xsi:type="dcterms:W3CDTF">2020-02-05T13:55:30Z</dcterms:modified>
</cp:coreProperties>
</file>