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466E47-EE2B-4A9E-8764-172CD6D8810E}" type="datetimeFigureOut">
              <a:rPr lang="en-CA" smtClean="0"/>
              <a:t>2017-05-16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8A4044-6A79-4B22-BD65-24011F3B74B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Need for Competitive Advantage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Singh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9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You want to look at the market as a whole as well. </a:t>
            </a:r>
          </a:p>
          <a:p>
            <a:r>
              <a:rPr lang="en-CA" dirty="0" smtClean="0"/>
              <a:t>Factors such as </a:t>
            </a:r>
          </a:p>
          <a:p>
            <a:pPr lvl="1"/>
            <a:r>
              <a:rPr lang="en-CA" dirty="0" smtClean="0"/>
              <a:t>emerging technologies that can be exploited</a:t>
            </a:r>
          </a:p>
          <a:p>
            <a:pPr lvl="1"/>
            <a:r>
              <a:rPr lang="en-CA" dirty="0" smtClean="0"/>
              <a:t>Changes in lifestyle that clear the way for new products or services </a:t>
            </a:r>
          </a:p>
          <a:p>
            <a:pPr lvl="1"/>
            <a:r>
              <a:rPr lang="en-CA" dirty="0" smtClean="0"/>
              <a:t>Geographical shifts that open new market opportunities </a:t>
            </a:r>
          </a:p>
          <a:p>
            <a:pPr marL="137160" indent="0">
              <a:buNone/>
            </a:pPr>
            <a:endParaRPr lang="en-CA" dirty="0"/>
          </a:p>
          <a:p>
            <a:pPr marL="594360" indent="-457200"/>
            <a:r>
              <a:rPr lang="en-CA" dirty="0" smtClean="0"/>
              <a:t>Lulu Lemon is a retail outlet that recognized a trend and now dominates the market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Macroenvironment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Price/value – If you can find a way to make your customer more successful on their terms, why wouldn’t they buy from you?</a:t>
            </a:r>
          </a:p>
          <a:p>
            <a:endParaRPr lang="en-CA" dirty="0"/>
          </a:p>
          <a:p>
            <a:r>
              <a:rPr lang="en-CA" dirty="0" smtClean="0"/>
              <a:t>You must supply your product/service to customers at the right time, in the right amount, and at the right value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Factors contributing to 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3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2. Unique service features – How unique is your service compared to others? </a:t>
            </a:r>
          </a:p>
          <a:p>
            <a:endParaRPr lang="en-CA" dirty="0"/>
          </a:p>
          <a:p>
            <a:r>
              <a:rPr lang="en-CA" dirty="0" smtClean="0"/>
              <a:t>Is it unique enough? 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Can someone replicate it?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Factors contributing to competitive advantage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9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3. Notable product attributes – You’ve got to have a product that’s significantly different than any other product on the market </a:t>
            </a:r>
          </a:p>
          <a:p>
            <a:endParaRPr lang="en-CA" dirty="0"/>
          </a:p>
          <a:p>
            <a:r>
              <a:rPr lang="en-CA" dirty="0" smtClean="0"/>
              <a:t>It also helps to associate an individual with the product</a:t>
            </a:r>
          </a:p>
          <a:p>
            <a:endParaRPr lang="en-CA" dirty="0"/>
          </a:p>
          <a:p>
            <a:r>
              <a:rPr lang="en-CA" dirty="0" smtClean="0"/>
              <a:t>“It tastes awful. But it works” </a:t>
            </a:r>
          </a:p>
          <a:p>
            <a:r>
              <a:rPr lang="en-CA" dirty="0" smtClean="0"/>
              <a:t>This famous slogan has made Buckley’s a top selling cough syrup. But it does work! They can back that slogan!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Factors contributing to competitive advantage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2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4. Customer service – Don’t take this lightly. People will come back to your store if your service is not just adequate but above expectations </a:t>
            </a:r>
          </a:p>
          <a:p>
            <a:r>
              <a:rPr lang="en-CA" dirty="0" smtClean="0"/>
              <a:t>You need to go the extra mile </a:t>
            </a:r>
          </a:p>
          <a:p>
            <a:r>
              <a:rPr lang="en-CA" dirty="0" smtClean="0"/>
              <a:t>Canadian Tire faced a big threat when Walmart came to Canada</a:t>
            </a:r>
          </a:p>
          <a:p>
            <a:r>
              <a:rPr lang="en-CA" dirty="0" smtClean="0"/>
              <a:t>They spent millions in retraining staff and now you can push a button, staff will come and help you and show you where the item is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Factors contributing to competitive advantage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1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5. Accessibility – How convenient do you make it for the customer? Less work for customer, the better your business!</a:t>
            </a:r>
          </a:p>
          <a:p>
            <a:endParaRPr lang="en-CA" dirty="0"/>
          </a:p>
          <a:p>
            <a:r>
              <a:rPr lang="en-CA" dirty="0" smtClean="0"/>
              <a:t>Example: Shred-it </a:t>
            </a:r>
            <a:r>
              <a:rPr lang="en-CA" dirty="0" smtClean="0">
                <a:sym typeface="Wingdings" panose="05000000000000000000" pitchFamily="2" charset="2"/>
              </a:rPr>
              <a:t> mobile document shredding company created in 1989.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Factors contributing to competitive advantage Cont’d </a:t>
            </a:r>
          </a:p>
        </p:txBody>
      </p:sp>
    </p:spTree>
    <p:extLst>
      <p:ext uri="{BB962C8B-B14F-4D97-AF65-F5344CB8AC3E}">
        <p14:creationId xmlns:p14="http://schemas.microsoft.com/office/powerpoint/2010/main" val="7635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b="1" dirty="0" smtClean="0"/>
              <a:t>Strategy – </a:t>
            </a:r>
            <a:r>
              <a:rPr lang="en-CA" dirty="0" smtClean="0"/>
              <a:t>An action plan that guides resource investments to capitalize on potential business opportunity </a:t>
            </a:r>
          </a:p>
          <a:p>
            <a:pPr marL="109728" indent="0">
              <a:buNone/>
            </a:pPr>
            <a:endParaRPr lang="en-CA" b="1" dirty="0"/>
          </a:p>
          <a:p>
            <a:pPr marL="109728" indent="0">
              <a:buNone/>
            </a:pPr>
            <a:r>
              <a:rPr lang="en-CA" b="1" dirty="0" smtClean="0"/>
              <a:t>2 Main strategy options -</a:t>
            </a:r>
            <a:r>
              <a:rPr lang="en-CA" dirty="0" smtClean="0"/>
              <a:t> Cost Advantage strategy and marketing advantage strategy </a:t>
            </a:r>
            <a:endParaRPr lang="en-CA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Strategies to gain 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20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 means you are the lowest-cost producer within the market </a:t>
            </a:r>
          </a:p>
          <a:p>
            <a:r>
              <a:rPr lang="en-CA" dirty="0" smtClean="0"/>
              <a:t>These advantages vary from low cost labour to efficiency in operations </a:t>
            </a:r>
          </a:p>
          <a:p>
            <a:r>
              <a:rPr lang="en-CA" dirty="0" smtClean="0"/>
              <a:t>How long can you be the lowest cost for? </a:t>
            </a:r>
            <a:endParaRPr lang="en-CA" dirty="0"/>
          </a:p>
          <a:p>
            <a:r>
              <a:rPr lang="en-CA" dirty="0" smtClean="0"/>
              <a:t>Sometimes this approach might create a price war </a:t>
            </a:r>
          </a:p>
          <a:p>
            <a:r>
              <a:rPr lang="en-CA" dirty="0" smtClean="0"/>
              <a:t>Normally this strategy works for big corporations </a:t>
            </a:r>
          </a:p>
          <a:p>
            <a:r>
              <a:rPr lang="en-CA" dirty="0" smtClean="0"/>
              <a:t>Ex. West Jet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 Advantage Strategy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9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Differentiating your firms product or service along some other dimension besides cost. </a:t>
            </a:r>
          </a:p>
          <a:p>
            <a:r>
              <a:rPr lang="en-CA" dirty="0" smtClean="0"/>
              <a:t>Can you create and sustain an attractive differential position?</a:t>
            </a:r>
          </a:p>
          <a:p>
            <a:r>
              <a:rPr lang="en-CA" dirty="0" smtClean="0"/>
              <a:t>The consumer must be convinced of the uniqueness and desirability of the product or service </a:t>
            </a:r>
          </a:p>
          <a:p>
            <a:r>
              <a:rPr lang="en-CA" dirty="0" smtClean="0"/>
              <a:t>Can you accomplish this through operational and marketing </a:t>
            </a:r>
            <a:r>
              <a:rPr lang="en-CA" dirty="0" err="1" smtClean="0"/>
              <a:t>tactitics</a:t>
            </a:r>
            <a:r>
              <a:rPr lang="en-CA" dirty="0"/>
              <a:t>?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Marketing Advantage Strategy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86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Big Box stores have seen to be taking over the market and clientele  </a:t>
            </a:r>
          </a:p>
          <a:p>
            <a:r>
              <a:rPr lang="en-CA" dirty="0" smtClean="0"/>
              <a:t>1990 there were 93 mega stores. By 2002 there are 614</a:t>
            </a:r>
          </a:p>
          <a:p>
            <a:r>
              <a:rPr lang="en-CA" dirty="0" smtClean="0"/>
              <a:t>A study confirmed that small retailers suffered lower sales and clientele when big stores took over </a:t>
            </a:r>
          </a:p>
          <a:p>
            <a:r>
              <a:rPr lang="en-CA" dirty="0" smtClean="0"/>
              <a:t>16 small stores or about 21% of the sample succeeded against the big stores with certain strategies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There are a few fundamentals that exist to judge whether a new business idea is a good investment </a:t>
            </a:r>
          </a:p>
          <a:p>
            <a:r>
              <a:rPr lang="en-CA" dirty="0" smtClean="0"/>
              <a:t>1. Market factors – Product or service must meet a clearly defined market need, and the timing must be right </a:t>
            </a:r>
          </a:p>
          <a:p>
            <a:endParaRPr lang="en-CA" dirty="0"/>
          </a:p>
          <a:p>
            <a:r>
              <a:rPr lang="en-CA" dirty="0" smtClean="0"/>
              <a:t>2. Competitive Advantage – Exists when a firm offers a product or service that customers perceive to be superior to those of its competitors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idea? Good or Bad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used differentiation and niche marketing </a:t>
            </a:r>
          </a:p>
          <a:p>
            <a:r>
              <a:rPr lang="en-CA" dirty="0" smtClean="0"/>
              <a:t>They had exceptional customer service through time savings, individual customization of service delivery, and problem solving</a:t>
            </a:r>
          </a:p>
          <a:p>
            <a:r>
              <a:rPr lang="en-CA" dirty="0" smtClean="0"/>
              <a:t>Ex. A building supplier offered many unique delivery services that the big stores weren’t doing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Advantage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5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competitive advantage lasts forever therefore you need a </a:t>
            </a:r>
            <a:r>
              <a:rPr lang="en-CA" b="1" dirty="0" smtClean="0"/>
              <a:t>sustainable competitive advantage </a:t>
            </a:r>
            <a:endParaRPr lang="en-CA" dirty="0" smtClean="0"/>
          </a:p>
          <a:p>
            <a:r>
              <a:rPr lang="en-CA" dirty="0" smtClean="0"/>
              <a:t>You need to plan sustainability into your strategy by leveraging unique capabilities of the firm in a way than competitors will find difficult to imitate</a:t>
            </a:r>
          </a:p>
          <a:p>
            <a:r>
              <a:rPr lang="en-CA" dirty="0" smtClean="0"/>
              <a:t>In order for you to maintain performance over time, it is essential that the business owner be forward-thinking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5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1328"/>
            <a:ext cx="8219256" cy="4972008"/>
          </a:xfrm>
        </p:spPr>
        <p:txBody>
          <a:bodyPr>
            <a:normAutofit/>
          </a:bodyPr>
          <a:lstStyle/>
          <a:p>
            <a:r>
              <a:rPr lang="en-CA" dirty="0" smtClean="0"/>
              <a:t>You must maintain a continuous stream of competitive advantages in order to avoid dramatic shifts in performance</a:t>
            </a:r>
          </a:p>
          <a:p>
            <a:r>
              <a:rPr lang="en-CA" dirty="0" smtClean="0"/>
              <a:t>The reinvestment of performance results and profits is the foundation of competitive advantage </a:t>
            </a:r>
          </a:p>
          <a:p>
            <a:r>
              <a:rPr lang="en-CA" dirty="0" smtClean="0"/>
              <a:t>It is tempting to ride the wave of success, relax and enjoy the fruits of previous efforts </a:t>
            </a:r>
          </a:p>
          <a:p>
            <a:r>
              <a:rPr lang="en-CA" dirty="0" smtClean="0"/>
              <a:t>Tomorrow’s performance can be maintained only when supported by today’s </a:t>
            </a:r>
            <a:r>
              <a:rPr lang="en-CA" dirty="0" err="1" smtClean="0"/>
              <a:t>surpluss</a:t>
            </a:r>
            <a:r>
              <a:rPr lang="en-CA" dirty="0" smtClean="0"/>
              <a:t> resources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97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 key strengths – Protected ecosystem and brand appeal </a:t>
            </a:r>
          </a:p>
          <a:p>
            <a:endParaRPr lang="en-CA" dirty="0"/>
          </a:p>
          <a:p>
            <a:r>
              <a:rPr lang="en-CA" dirty="0" smtClean="0"/>
              <a:t>A protected ecosystem – Only apple devices run iOS. </a:t>
            </a:r>
          </a:p>
          <a:p>
            <a:r>
              <a:rPr lang="en-CA" dirty="0" smtClean="0"/>
              <a:t>This means if customers want to remain within Apple’s ecosystem and keep their digital purchases, they must continue buying iOS devices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Apple Inc. – Sustainable 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1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Last year, 78% of iPhone owners couldn’t imagine owning a different phone </a:t>
            </a:r>
          </a:p>
          <a:p>
            <a:r>
              <a:rPr lang="en-CA" dirty="0" smtClean="0"/>
              <a:t>59% confessed a “blind loyalty” to apple </a:t>
            </a:r>
          </a:p>
          <a:p>
            <a:endParaRPr lang="en-CA" dirty="0"/>
          </a:p>
          <a:p>
            <a:r>
              <a:rPr lang="en-CA" dirty="0" smtClean="0"/>
              <a:t>Also, they come out with a bang almost every year</a:t>
            </a:r>
          </a:p>
          <a:p>
            <a:r>
              <a:rPr lang="en-CA" dirty="0" smtClean="0"/>
              <a:t>Tablet, and then everyone came out with a tablet</a:t>
            </a:r>
          </a:p>
          <a:p>
            <a:r>
              <a:rPr lang="en-CA" dirty="0" err="1" smtClean="0"/>
              <a:t>iWatch</a:t>
            </a:r>
            <a:r>
              <a:rPr lang="en-CA" dirty="0" smtClean="0"/>
              <a:t> – people started replicating it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Apple Inc. – Sustainable Competitive Advantage </a:t>
            </a:r>
          </a:p>
        </p:txBody>
      </p:sp>
    </p:spTree>
    <p:extLst>
      <p:ext uri="{BB962C8B-B14F-4D97-AF65-F5344CB8AC3E}">
        <p14:creationId xmlns:p14="http://schemas.microsoft.com/office/powerpoint/2010/main" val="4049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might want to consider market segmentation </a:t>
            </a:r>
          </a:p>
          <a:p>
            <a:r>
              <a:rPr lang="en-CA" dirty="0" smtClean="0"/>
              <a:t>This is when you break your market into segments such as kids, teens, adults, elderly etc. </a:t>
            </a:r>
          </a:p>
          <a:p>
            <a:r>
              <a:rPr lang="en-CA" dirty="0" smtClean="0"/>
              <a:t>The computer industry first launched their marketing directed towards corporations </a:t>
            </a:r>
          </a:p>
          <a:p>
            <a:r>
              <a:rPr lang="en-CA" dirty="0" smtClean="0"/>
              <a:t>Now they’ve understood multiple segments such as schools, and regular customers and cater accordingly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Market segmentation and it’s variables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50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Competition leads owners to market segmentation </a:t>
            </a:r>
          </a:p>
          <a:p>
            <a:endParaRPr lang="en-CA" dirty="0" smtClean="0"/>
          </a:p>
          <a:p>
            <a:r>
              <a:rPr lang="en-CA" dirty="0" smtClean="0"/>
              <a:t>If you can find an area or segment where it dominates your sales, then you can focus a marketing blitz towards that segment </a:t>
            </a:r>
          </a:p>
          <a:p>
            <a:endParaRPr lang="en-CA" dirty="0"/>
          </a:p>
          <a:p>
            <a:r>
              <a:rPr lang="en-CA" dirty="0" smtClean="0"/>
              <a:t>This is a great tool to maximize your profits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Market segmentation and it’s variables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8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Once you’ve recognized that there are individual segments with different preferences, you can tailor to various segments </a:t>
            </a:r>
          </a:p>
          <a:p>
            <a:r>
              <a:rPr lang="en-CA" dirty="0" smtClean="0"/>
              <a:t>If you have 2 or more market segments and you’re gong to develop a marketing strategy for each one you have a </a:t>
            </a:r>
            <a:r>
              <a:rPr lang="en-CA" b="1" dirty="0" err="1" smtClean="0"/>
              <a:t>multisegmentation</a:t>
            </a:r>
            <a:r>
              <a:rPr lang="en-CA" b="1" dirty="0" smtClean="0"/>
              <a:t> strategy </a:t>
            </a:r>
          </a:p>
          <a:p>
            <a:r>
              <a:rPr lang="en-CA" dirty="0" smtClean="0"/>
              <a:t>This strategy is normally used by big corporations and not small businesses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Multisegmentation</a:t>
            </a:r>
            <a:r>
              <a:rPr lang="en-CA" dirty="0" smtClean="0"/>
              <a:t> Strategy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8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Multisegmentation</a:t>
            </a:r>
            <a:r>
              <a:rPr lang="en-CA" dirty="0" smtClean="0"/>
              <a:t> Strategy – Pencil Manufacturer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137"/>
            <a:ext cx="6408712" cy="53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 recognize that several distinct market segments exist but choose to focus on one</a:t>
            </a:r>
          </a:p>
          <a:p>
            <a:r>
              <a:rPr lang="en-CA" dirty="0" smtClean="0"/>
              <a:t>The one you select should offer the greatest profitability </a:t>
            </a:r>
          </a:p>
          <a:p>
            <a:r>
              <a:rPr lang="en-CA" dirty="0" smtClean="0"/>
              <a:t>With the pencil manufacturer, which strategy would you take? </a:t>
            </a:r>
          </a:p>
          <a:p>
            <a:r>
              <a:rPr lang="en-CA" dirty="0" smtClean="0"/>
              <a:t>Marketing Mix 1</a:t>
            </a:r>
          </a:p>
          <a:p>
            <a:r>
              <a:rPr lang="en-CA" dirty="0" smtClean="0"/>
              <a:t>Single – Segmentation strategy is probably the wisest strategy for small businesses to use during marketing efforts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Single-Segmentation Strategy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4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/>
          </a:bodyPr>
          <a:lstStyle/>
          <a:p>
            <a:r>
              <a:rPr lang="en-CA" dirty="0" smtClean="0"/>
              <a:t>One of the most critical success factors in business is finding and sustaining an advantage over competing businesses</a:t>
            </a:r>
          </a:p>
          <a:p>
            <a:r>
              <a:rPr lang="en-CA" dirty="0" smtClean="0"/>
              <a:t>You need to consider what your firm’s mission is and the strategy and positioning that will achieve that mission </a:t>
            </a:r>
          </a:p>
          <a:p>
            <a:r>
              <a:rPr lang="en-CA" dirty="0" smtClean="0"/>
              <a:t>Many small business owners are not familiar with the kind of systematic analysis that is required to define a real competitive advantage and therefore have difficulty in describing their strategy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Advantage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50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service or product that is in a market segment not adequately serviced by competitors </a:t>
            </a:r>
          </a:p>
          <a:p>
            <a:r>
              <a:rPr lang="en-CA" dirty="0" smtClean="0"/>
              <a:t>This is attractive to small firms who try and escape direct competition </a:t>
            </a:r>
          </a:p>
          <a:p>
            <a:r>
              <a:rPr lang="en-CA" dirty="0" smtClean="0"/>
              <a:t>Owners should consider the benefits of exploiting gaps in the market </a:t>
            </a:r>
          </a:p>
          <a:p>
            <a:r>
              <a:rPr lang="en-CA" dirty="0" smtClean="0"/>
              <a:t>There are many ways of implementing a niche marketing strategy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Niche Marketing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can follow these strategies for Niche Marketing </a:t>
            </a:r>
          </a:p>
          <a:p>
            <a:r>
              <a:rPr lang="en-CA" dirty="0" smtClean="0"/>
              <a:t>1. Restricting focus to a single market segment </a:t>
            </a:r>
          </a:p>
          <a:p>
            <a:r>
              <a:rPr lang="en-CA" dirty="0" smtClean="0"/>
              <a:t>2. Limiting sales to a single geographical area </a:t>
            </a:r>
          </a:p>
          <a:p>
            <a:r>
              <a:rPr lang="en-CA" dirty="0" smtClean="0"/>
              <a:t>3. Emphasizing a single product or service </a:t>
            </a:r>
          </a:p>
          <a:p>
            <a:r>
              <a:rPr lang="en-CA" dirty="0" smtClean="0"/>
              <a:t>4. Concentrating on the superiority of the product or service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Niche Marketing 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5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Owners in a niche market tread a narrow line between maintaining a protected market and attracting competition </a:t>
            </a:r>
          </a:p>
          <a:p>
            <a:r>
              <a:rPr lang="en-CA" dirty="0" smtClean="0"/>
              <a:t>Your business can be in trouble if </a:t>
            </a:r>
          </a:p>
          <a:p>
            <a:r>
              <a:rPr lang="en-CA" dirty="0" smtClean="0"/>
              <a:t>1. The focus strategy is imitated </a:t>
            </a:r>
          </a:p>
          <a:p>
            <a:r>
              <a:rPr lang="en-CA" dirty="0" smtClean="0"/>
              <a:t>2. The target segment becomes unattractive or demand simply disappears </a:t>
            </a:r>
          </a:p>
          <a:p>
            <a:r>
              <a:rPr lang="en-CA" dirty="0" smtClean="0"/>
              <a:t>3. New firms </a:t>
            </a:r>
            <a:r>
              <a:rPr lang="en-CA" dirty="0" err="1" smtClean="0"/>
              <a:t>subsegment</a:t>
            </a:r>
            <a:r>
              <a:rPr lang="en-CA" dirty="0" smtClean="0"/>
              <a:t> the industry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Niche Marketing 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6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SendApackage.com – one-stop-shop for sending care packages to family and friends located in New York state prisons</a:t>
            </a:r>
          </a:p>
          <a:p>
            <a:r>
              <a:rPr lang="en-CA" dirty="0" smtClean="0"/>
              <a:t>Under Armour – began as a niche market </a:t>
            </a:r>
          </a:p>
          <a:p>
            <a:r>
              <a:rPr lang="en-CA" dirty="0" smtClean="0"/>
              <a:t>It only took $17 000 to launch the company </a:t>
            </a:r>
          </a:p>
          <a:p>
            <a:r>
              <a:rPr lang="en-CA" dirty="0" smtClean="0"/>
              <a:t>Football player Kevin Plank needed to solve the problem of t-shirts getting drenched in sweat </a:t>
            </a:r>
          </a:p>
          <a:p>
            <a:r>
              <a:rPr lang="en-CA" dirty="0" smtClean="0"/>
              <a:t>He came up with a compression shirt that remained dry at all times.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stories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83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his $17 000, he made 500 shirts </a:t>
            </a:r>
          </a:p>
          <a:p>
            <a:r>
              <a:rPr lang="en-CA" dirty="0" smtClean="0"/>
              <a:t>Gave some to his former teammates and they loved it </a:t>
            </a:r>
          </a:p>
          <a:p>
            <a:endParaRPr lang="en-CA" smtClean="0"/>
          </a:p>
          <a:p>
            <a:r>
              <a:rPr lang="en-CA" dirty="0" smtClean="0"/>
              <a:t>One thing led to another and the rest is history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 Armour 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7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3. Economics – The venture needs to be financially rewarding, allowing for profit and growth potential </a:t>
            </a:r>
          </a:p>
          <a:p>
            <a:endParaRPr lang="en-CA" dirty="0"/>
          </a:p>
          <a:p>
            <a:r>
              <a:rPr lang="en-CA" dirty="0" smtClean="0"/>
              <a:t>4. Managerial Capability – Must be a good fit between the entrepreneur and the opportunity* </a:t>
            </a:r>
          </a:p>
          <a:p>
            <a:pPr lvl="1"/>
            <a:r>
              <a:rPr lang="en-CA" dirty="0" smtClean="0"/>
              <a:t>Must have the appropriate skills and experience to operate the venture </a:t>
            </a:r>
            <a:endParaRPr lang="en-CA" dirty="0"/>
          </a:p>
          <a:p>
            <a:r>
              <a:rPr lang="en-CA" dirty="0" smtClean="0"/>
              <a:t>5. Fatal Flaws – No fatal flaw in the venture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idea? Good or Bad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9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business owner </a:t>
            </a:r>
            <a:r>
              <a:rPr lang="en-CA" b="1" dirty="0" smtClean="0"/>
              <a:t>must </a:t>
            </a:r>
            <a:r>
              <a:rPr lang="en-CA" dirty="0" smtClean="0"/>
              <a:t> - after examining opportunities, risks, and resources – chart a basic strategy that leads to competitive advantage </a:t>
            </a:r>
          </a:p>
          <a:p>
            <a:r>
              <a:rPr lang="en-CA" dirty="0" smtClean="0"/>
              <a:t>Think about how you can incorporate this into your report</a:t>
            </a:r>
          </a:p>
          <a:p>
            <a:r>
              <a:rPr lang="en-CA" dirty="0" smtClean="0"/>
              <a:t>To establish a competitive advantage, you need to understand the nature of the environment in which you’ll operate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Competitive Advantage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74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Studying general trends and the dynamics of competition in an industry may highlight opportunities for you</a:t>
            </a:r>
          </a:p>
          <a:p>
            <a:endParaRPr lang="en-CA" dirty="0" smtClean="0"/>
          </a:p>
          <a:p>
            <a:r>
              <a:rPr lang="en-CA" dirty="0" smtClean="0"/>
              <a:t>You can use this to block the effects of a competitive response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Competitive Advantage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62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5 forces determine the nature and degree of competition in an industry </a:t>
            </a:r>
          </a:p>
          <a:p>
            <a:endParaRPr lang="en-CA" dirty="0"/>
          </a:p>
          <a:p>
            <a:r>
              <a:rPr lang="en-CA" dirty="0" smtClean="0"/>
              <a:t>1. </a:t>
            </a:r>
            <a:r>
              <a:rPr lang="en-CA" b="1" dirty="0" smtClean="0"/>
              <a:t>Bargaining power of buyers – </a:t>
            </a:r>
            <a:r>
              <a:rPr lang="en-CA" dirty="0" smtClean="0"/>
              <a:t>Are industry customers so powerful that they will force companies to charge low prices, thereby reducing profits? 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industry environment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7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2. </a:t>
            </a:r>
            <a:r>
              <a:rPr lang="en-CA" b="1" dirty="0" smtClean="0"/>
              <a:t>Threat of substitute products or services </a:t>
            </a:r>
            <a:r>
              <a:rPr lang="en-CA" dirty="0" smtClean="0"/>
              <a:t>– Can customers turn to other products/services to replace those that the industry offers? </a:t>
            </a:r>
          </a:p>
          <a:p>
            <a:endParaRPr lang="en-CA" dirty="0"/>
          </a:p>
          <a:p>
            <a:r>
              <a:rPr lang="en-CA" dirty="0" smtClean="0"/>
              <a:t>3. </a:t>
            </a:r>
            <a:r>
              <a:rPr lang="en-CA" b="1" dirty="0" smtClean="0"/>
              <a:t>Bargaining power of suppliers – </a:t>
            </a:r>
            <a:r>
              <a:rPr lang="en-CA" dirty="0" smtClean="0"/>
              <a:t>Are industry suppliers so powerful that they will demand high prices for inputs, thereby increasing the company’s cost and reducing its profits?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Industry environment cont’d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41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</a:t>
            </a:r>
            <a:r>
              <a:rPr lang="en-CA" b="1" dirty="0" smtClean="0"/>
              <a:t>. Rivalry among existing competitors – </a:t>
            </a:r>
            <a:r>
              <a:rPr lang="en-CA" dirty="0" smtClean="0"/>
              <a:t>How intense is the rivalry among existing competitors in the industry </a:t>
            </a:r>
          </a:p>
          <a:p>
            <a:endParaRPr lang="en-CA" b="1" dirty="0" smtClean="0"/>
          </a:p>
          <a:p>
            <a:r>
              <a:rPr lang="en-CA" dirty="0" smtClean="0"/>
              <a:t>5. </a:t>
            </a:r>
            <a:r>
              <a:rPr lang="en-CA" b="1" dirty="0" smtClean="0"/>
              <a:t>Threat of new competitors </a:t>
            </a:r>
            <a:r>
              <a:rPr lang="en-CA" dirty="0" smtClean="0"/>
              <a:t>– How easy is it for new competitors to enter the industry </a:t>
            </a:r>
          </a:p>
          <a:p>
            <a:endParaRPr lang="en-CA" dirty="0"/>
          </a:p>
          <a:p>
            <a:r>
              <a:rPr lang="en-CA" dirty="0" smtClean="0"/>
              <a:t>The better you understand competitive pressure, the better you will be able to asses the market opportunities as well as threats</a:t>
            </a:r>
            <a:endParaRPr lang="en-CA" dirty="0"/>
          </a:p>
          <a:p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industry environment 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5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1723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Need for Competitive Advantage </vt:lpstr>
      <vt:lpstr>The idea? Good or Bad</vt:lpstr>
      <vt:lpstr>Competitive Advantage </vt:lpstr>
      <vt:lpstr>The idea? Good or Bad</vt:lpstr>
      <vt:lpstr>Competitive Advantage Cont’d </vt:lpstr>
      <vt:lpstr>Competitive Advantage Cont’d </vt:lpstr>
      <vt:lpstr>The industry environment </vt:lpstr>
      <vt:lpstr>The Industry environment cont’d</vt:lpstr>
      <vt:lpstr>The industry environment cont’d </vt:lpstr>
      <vt:lpstr>Macroenvironment </vt:lpstr>
      <vt:lpstr>Factors contributing to competitive advantage </vt:lpstr>
      <vt:lpstr>Factors contributing to competitive advantage Cont’d </vt:lpstr>
      <vt:lpstr>Factors contributing to competitive advantage Cont’d </vt:lpstr>
      <vt:lpstr>Factors contributing to competitive advantage Cont’d </vt:lpstr>
      <vt:lpstr>Factors contributing to competitive advantage Cont’d </vt:lpstr>
      <vt:lpstr>Strategies to gain Competitive Advantage </vt:lpstr>
      <vt:lpstr>Cost Advantage Strategy</vt:lpstr>
      <vt:lpstr>Marketing Advantage Strategy </vt:lpstr>
      <vt:lpstr>Competitive advantage </vt:lpstr>
      <vt:lpstr>Competitive Advantage</vt:lpstr>
      <vt:lpstr>Competitive Advantage </vt:lpstr>
      <vt:lpstr>Competitive Advantage </vt:lpstr>
      <vt:lpstr>Apple Inc. – Sustainable Competitive Advantage </vt:lpstr>
      <vt:lpstr>Apple Inc. – Sustainable Competitive Advantage </vt:lpstr>
      <vt:lpstr>Market segmentation and it’s variables </vt:lpstr>
      <vt:lpstr>Market segmentation and it’s variables Cont’d </vt:lpstr>
      <vt:lpstr>Multisegmentation Strategy</vt:lpstr>
      <vt:lpstr>Multisegmentation Strategy – Pencil Manufacturer </vt:lpstr>
      <vt:lpstr>Single-Segmentation Strategy</vt:lpstr>
      <vt:lpstr>Niche Marketing </vt:lpstr>
      <vt:lpstr>Niche Marketing Cont’d </vt:lpstr>
      <vt:lpstr>Niche Marketing Cont’d </vt:lpstr>
      <vt:lpstr>Success stories </vt:lpstr>
      <vt:lpstr>Under Armour Cont’d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for Competitive Advantage</dc:title>
  <dc:creator>Brian</dc:creator>
  <cp:lastModifiedBy>Brian</cp:lastModifiedBy>
  <cp:revision>20</cp:revision>
  <dcterms:created xsi:type="dcterms:W3CDTF">2017-05-12T02:17:33Z</dcterms:created>
  <dcterms:modified xsi:type="dcterms:W3CDTF">2017-05-16T16:37:35Z</dcterms:modified>
</cp:coreProperties>
</file>