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9" r:id="rId4"/>
    <p:sldId id="261" r:id="rId5"/>
    <p:sldId id="262" r:id="rId6"/>
    <p:sldId id="268" r:id="rId7"/>
    <p:sldId id="263" r:id="rId8"/>
    <p:sldId id="264" r:id="rId9"/>
    <p:sldId id="269" r:id="rId10"/>
    <p:sldId id="265" r:id="rId11"/>
    <p:sldId id="266" r:id="rId12"/>
    <p:sldId id="270"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440" y="6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6797F4-F9D0-4D5E-A494-3A5E7ACBCC10}" type="datetimeFigureOut">
              <a:rPr lang="en-CA" smtClean="0"/>
              <a:t>2022-11-23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55A32E-C453-4EEB-B9E5-1B973D974CA3}" type="slidenum">
              <a:rPr lang="en-CA" smtClean="0"/>
              <a:t>‹#›</a:t>
            </a:fld>
            <a:endParaRPr lang="en-CA"/>
          </a:p>
        </p:txBody>
      </p:sp>
    </p:spTree>
    <p:extLst>
      <p:ext uri="{BB962C8B-B14F-4D97-AF65-F5344CB8AC3E}">
        <p14:creationId xmlns:p14="http://schemas.microsoft.com/office/powerpoint/2010/main" val="263045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E302C57B-26D6-4C5C-A7C9-76E1A6D75F50}" type="slidenum">
              <a:rPr lang="en-US" altLang="en-US"/>
              <a:pPr>
                <a:spcBef>
                  <a:spcPct val="0"/>
                </a:spcBef>
              </a:pPr>
              <a:t>3</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E48F744D-F0B4-47C1-B140-F681BFD89E33}" type="slidenum">
              <a:rPr lang="en-US" altLang="en-US"/>
              <a:pPr>
                <a:spcBef>
                  <a:spcPct val="0"/>
                </a:spcBef>
              </a:pPr>
              <a:t>4</a:t>
            </a:fld>
            <a:endParaRPr lang="en-US"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CFEA0917-94F3-4B9F-975D-E2A5F856F7DA}" type="slidenum">
              <a:rPr lang="en-US" altLang="en-US"/>
              <a:pPr>
                <a:spcBef>
                  <a:spcPct val="0"/>
                </a:spcBef>
              </a:pPr>
              <a:t>5</a:t>
            </a:fld>
            <a:endParaRPr lang="en-US" alt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4FF0338B-3144-4C77-97EB-0A86D8440EAF}" type="slidenum">
              <a:rPr lang="en-US" altLang="en-US"/>
              <a:pPr>
                <a:spcBef>
                  <a:spcPct val="0"/>
                </a:spcBef>
              </a:pPr>
              <a:t>7</a:t>
            </a:fld>
            <a:endParaRPr lang="en-US" alt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66908824-8529-46D5-A1E1-949D521E41B2}" type="slidenum">
              <a:rPr lang="en-US" altLang="en-US"/>
              <a:pPr>
                <a:spcBef>
                  <a:spcPct val="0"/>
                </a:spcBef>
              </a:pPr>
              <a:t>8</a:t>
            </a:fld>
            <a:endParaRPr lang="en-US" alt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2E9DFDA5-07D5-4CBB-B05A-F1763F5775FA}" type="slidenum">
              <a:rPr lang="en-US" altLang="en-US"/>
              <a:pPr>
                <a:spcBef>
                  <a:spcPct val="0"/>
                </a:spcBef>
              </a:pPr>
              <a:t>10</a:t>
            </a:fld>
            <a:endParaRPr lang="en-US" alt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CBDEAAF9-E783-46BA-91A5-15498A2C9C49}" type="slidenum">
              <a:rPr lang="en-US" altLang="en-US"/>
              <a:pPr>
                <a:spcBef>
                  <a:spcPct val="0"/>
                </a:spcBef>
              </a:pPr>
              <a:t>11</a:t>
            </a:fld>
            <a:endParaRPr lang="en-US" alt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3E1D40D1-BF66-4267-B877-CDDD47C37242}" type="slidenum">
              <a:rPr lang="en-US" altLang="en-US"/>
              <a:pPr>
                <a:spcBef>
                  <a:spcPct val="0"/>
                </a:spcBef>
              </a:pPr>
              <a:t>13</a:t>
            </a:fld>
            <a:endParaRPr lang="en-US" alt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2824FAB-6939-4659-8065-F7F1BC895DB2}" type="datetimeFigureOut">
              <a:rPr lang="en-CA" smtClean="0"/>
              <a:t>2022-11-23</a:t>
            </a:fld>
            <a:endParaRPr lang="en-CA"/>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CA"/>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9C2366B-BD99-47F2-8FCD-8AFBB54F65CC}"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824FAB-6939-4659-8065-F7F1BC895DB2}" type="datetimeFigureOut">
              <a:rPr lang="en-CA" smtClean="0"/>
              <a:t>2022-11-23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C2366B-BD99-47F2-8FCD-8AFBB54F65CC}"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824FAB-6939-4659-8065-F7F1BC895DB2}" type="datetimeFigureOut">
              <a:rPr lang="en-CA" smtClean="0"/>
              <a:t>2022-11-23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C2366B-BD99-47F2-8FCD-8AFBB54F65CC}"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824FAB-6939-4659-8065-F7F1BC895DB2}" type="datetimeFigureOut">
              <a:rPr lang="en-CA" smtClean="0"/>
              <a:t>2022-11-23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C2366B-BD99-47F2-8FCD-8AFBB54F65CC}" type="slidenum">
              <a:rPr lang="en-CA" smtClean="0"/>
              <a:t>‹#›</a:t>
            </a:fld>
            <a:endParaRPr lang="en-CA"/>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2824FAB-6939-4659-8065-F7F1BC895DB2}" type="datetimeFigureOut">
              <a:rPr lang="en-CA" smtClean="0"/>
              <a:t>2022-11-23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9C2366B-BD99-47F2-8FCD-8AFBB54F65CC}" type="slidenum">
              <a:rPr lang="en-CA" smtClean="0"/>
              <a:t>‹#›</a:t>
            </a:fld>
            <a:endParaRPr lang="en-CA"/>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2824FAB-6939-4659-8065-F7F1BC895DB2}" type="datetimeFigureOut">
              <a:rPr lang="en-CA" smtClean="0"/>
              <a:t>2022-11-23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9C2366B-BD99-47F2-8FCD-8AFBB54F65CC}" type="slidenum">
              <a:rPr lang="en-CA" smtClean="0"/>
              <a:t>‹#›</a:t>
            </a:fld>
            <a:endParaRPr lang="en-CA"/>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2824FAB-6939-4659-8065-F7F1BC895DB2}" type="datetimeFigureOut">
              <a:rPr lang="en-CA" smtClean="0"/>
              <a:t>2022-11-23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9C2366B-BD99-47F2-8FCD-8AFBB54F65CC}" type="slidenum">
              <a:rPr lang="en-CA" smtClean="0"/>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824FAB-6939-4659-8065-F7F1BC895DB2}" type="datetimeFigureOut">
              <a:rPr lang="en-CA" smtClean="0"/>
              <a:t>2022-11-23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9C2366B-BD99-47F2-8FCD-8AFBB54F65CC}" type="slidenum">
              <a:rPr lang="en-CA" smtClean="0"/>
              <a:t>‹#›</a:t>
            </a:fld>
            <a:endParaRPr lang="en-CA"/>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24FAB-6939-4659-8065-F7F1BC895DB2}" type="datetimeFigureOut">
              <a:rPr lang="en-CA" smtClean="0"/>
              <a:t>2022-11-23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9C2366B-BD99-47F2-8FCD-8AFBB54F65CC}"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2824FAB-6939-4659-8065-F7F1BC895DB2}" type="datetimeFigureOut">
              <a:rPr lang="en-CA" smtClean="0"/>
              <a:t>2022-11-23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9C2366B-BD99-47F2-8FCD-8AFBB54F65CC}" type="slidenum">
              <a:rPr lang="en-CA" smtClean="0"/>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2824FAB-6939-4659-8065-F7F1BC895DB2}" type="datetimeFigureOut">
              <a:rPr lang="en-CA" smtClean="0"/>
              <a:t>2022-11-23</a:t>
            </a:fld>
            <a:endParaRPr lang="en-CA"/>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CA"/>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9C2366B-BD99-47F2-8FCD-8AFBB54F65CC}" type="slidenum">
              <a:rPr lang="en-CA" smtClean="0"/>
              <a:t>‹#›</a:t>
            </a:fld>
            <a:endParaRPr lang="en-CA"/>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2824FAB-6939-4659-8065-F7F1BC895DB2}" type="datetimeFigureOut">
              <a:rPr lang="en-CA" smtClean="0"/>
              <a:t>2022-11-23</a:t>
            </a:fld>
            <a:endParaRPr lang="en-CA"/>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CA"/>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9C2366B-BD99-47F2-8FCD-8AFBB54F65CC}"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Preparing for New Fiscal Years – 8.3</a:t>
            </a:r>
          </a:p>
        </p:txBody>
      </p:sp>
      <p:sp>
        <p:nvSpPr>
          <p:cNvPr id="3" name="Subtitle 2"/>
          <p:cNvSpPr>
            <a:spLocks noGrp="1"/>
          </p:cNvSpPr>
          <p:nvPr>
            <p:ph type="subTitle" idx="1"/>
          </p:nvPr>
        </p:nvSpPr>
        <p:spPr/>
        <p:txBody>
          <a:bodyPr/>
          <a:lstStyle/>
          <a:p>
            <a:r>
              <a:rPr lang="en-CA" dirty="0"/>
              <a:t>Mr. Singh </a:t>
            </a:r>
          </a:p>
        </p:txBody>
      </p:sp>
    </p:spTree>
    <p:extLst>
      <p:ext uri="{BB962C8B-B14F-4D97-AF65-F5344CB8AC3E}">
        <p14:creationId xmlns:p14="http://schemas.microsoft.com/office/powerpoint/2010/main" val="2315572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457200" y="1375118"/>
            <a:ext cx="8229600" cy="3810000"/>
          </a:xfrm>
        </p:spPr>
        <p:txBody>
          <a:bodyPr/>
          <a:lstStyle/>
          <a:p>
            <a:pPr marL="609600" indent="-609600" eaLnBrk="1" hangingPunct="1"/>
            <a:r>
              <a:rPr lang="en-US" altLang="en-US" dirty="0"/>
              <a:t>Closing Entry #3: Close out the Income Summary account to the Capital account</a:t>
            </a:r>
          </a:p>
          <a:p>
            <a:pPr marL="609600" indent="-609600" eaLnBrk="1" hangingPunct="1"/>
            <a:endParaRPr lang="en-US" altLang="en-US" dirty="0"/>
          </a:p>
        </p:txBody>
      </p:sp>
      <p:sp>
        <p:nvSpPr>
          <p:cNvPr id="115715" name="Text Box 4"/>
          <p:cNvSpPr txBox="1">
            <a:spLocks noChangeArrowheads="1"/>
          </p:cNvSpPr>
          <p:nvPr/>
        </p:nvSpPr>
        <p:spPr bwMode="auto">
          <a:xfrm>
            <a:off x="642938" y="4509120"/>
            <a:ext cx="7543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US" altLang="en-US" sz="2200" dirty="0"/>
              <a:t>If the Income Summary account has a CR balance, then a DR entry is needed to close it.  (profit </a:t>
            </a:r>
            <a:r>
              <a:rPr lang="en-US" altLang="en-US" sz="2200" dirty="0">
                <a:sym typeface="Wingdings" pitchFamily="2" charset="2"/>
              </a:rPr>
              <a:t> capital increases</a:t>
            </a:r>
            <a:r>
              <a:rPr lang="en-US" altLang="en-US" sz="2200" dirty="0"/>
              <a:t>)</a:t>
            </a:r>
          </a:p>
          <a:p>
            <a:pPr eaLnBrk="1" hangingPunct="1">
              <a:spcBef>
                <a:spcPct val="50000"/>
              </a:spcBef>
              <a:buFontTx/>
              <a:buNone/>
            </a:pPr>
            <a:r>
              <a:rPr lang="en-US" altLang="en-US" sz="2200" dirty="0"/>
              <a:t>If the Income Summary account has a DR balance, then a CR entry is needed to close it.  (loss </a:t>
            </a:r>
            <a:r>
              <a:rPr lang="en-US" altLang="en-US" sz="2200" dirty="0">
                <a:sym typeface="Wingdings" pitchFamily="2" charset="2"/>
              </a:rPr>
              <a:t> capital decreases</a:t>
            </a:r>
            <a:r>
              <a:rPr lang="en-US" altLang="en-US" sz="2200" dirty="0"/>
              <a:t>)</a:t>
            </a:r>
          </a:p>
        </p:txBody>
      </p:sp>
      <p:sp>
        <p:nvSpPr>
          <p:cNvPr id="8" name="Rectangle 2"/>
          <p:cNvSpPr txBox="1">
            <a:spLocks noChangeArrowheads="1"/>
          </p:cNvSpPr>
          <p:nvPr/>
        </p:nvSpPr>
        <p:spPr bwMode="auto">
          <a:xfrm>
            <a:off x="642938" y="198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4000" kern="0" dirty="0"/>
              <a:t>8.3 Preparing for New Fiscal Years</a:t>
            </a:r>
          </a:p>
        </p:txBody>
      </p:sp>
      <p:pic>
        <p:nvPicPr>
          <p:cNvPr id="3" name="Picture 2">
            <a:extLst>
              <a:ext uri="{FF2B5EF4-FFF2-40B4-BE49-F238E27FC236}">
                <a16:creationId xmlns:a16="http://schemas.microsoft.com/office/drawing/2014/main" id="{0B550BE5-AAF2-4BCD-8845-01CBF5BEC7F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5149" r="39101"/>
          <a:stretch/>
        </p:blipFill>
        <p:spPr>
          <a:xfrm rot="5400000">
            <a:off x="3635895" y="-1028703"/>
            <a:ext cx="1872209" cy="8915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646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14">
                                            <p:txEl>
                                              <p:pRg st="0" end="0"/>
                                            </p:txEl>
                                          </p:spTgt>
                                        </p:tgtEl>
                                        <p:attrNameLst>
                                          <p:attrName>style.visibility</p:attrName>
                                        </p:attrNameLst>
                                      </p:cBhvr>
                                      <p:to>
                                        <p:strVal val="visible"/>
                                      </p:to>
                                    </p:set>
                                    <p:animEffect transition="in" filter="fade">
                                      <p:cBhvr>
                                        <p:cTn id="7" dur="500"/>
                                        <p:tgtEl>
                                          <p:spTgt spid="1157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715"/>
                                        </p:tgtEl>
                                        <p:attrNameLst>
                                          <p:attrName>style.visibility</p:attrName>
                                        </p:attrNameLst>
                                      </p:cBhvr>
                                      <p:to>
                                        <p:strVal val="visible"/>
                                      </p:to>
                                    </p:set>
                                    <p:animEffect transition="in" filter="fade">
                                      <p:cBhvr>
                                        <p:cTn id="1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build="p"/>
      <p:bldP spid="1157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457200" y="1600200"/>
            <a:ext cx="8229600" cy="3810000"/>
          </a:xfrm>
        </p:spPr>
        <p:txBody>
          <a:bodyPr/>
          <a:lstStyle/>
          <a:p>
            <a:pPr marL="609600" indent="-609600" eaLnBrk="1" hangingPunct="1"/>
            <a:r>
              <a:rPr lang="en-US" altLang="en-US" dirty="0"/>
              <a:t>Closing Entry #4: </a:t>
            </a:r>
            <a:r>
              <a:rPr lang="en-US" altLang="en-US" dirty="0">
                <a:cs typeface="Times New Roman" pitchFamily="18" charset="0"/>
              </a:rPr>
              <a:t>Close out the Drawing account to the Capital account</a:t>
            </a:r>
            <a:r>
              <a:rPr lang="en-US" altLang="en-US" dirty="0"/>
              <a:t> </a:t>
            </a:r>
          </a:p>
          <a:p>
            <a:pPr marL="609600" indent="-609600" eaLnBrk="1" hangingPunct="1"/>
            <a:endParaRPr lang="en-US" altLang="en-US" dirty="0"/>
          </a:p>
        </p:txBody>
      </p:sp>
      <p:sp>
        <p:nvSpPr>
          <p:cNvPr id="117763" name="Text Box 4"/>
          <p:cNvSpPr txBox="1">
            <a:spLocks noChangeArrowheads="1"/>
          </p:cNvSpPr>
          <p:nvPr/>
        </p:nvSpPr>
        <p:spPr bwMode="auto">
          <a:xfrm>
            <a:off x="674413" y="5029200"/>
            <a:ext cx="754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US" altLang="en-US" sz="2200" dirty="0"/>
              <a:t>Because Drawings is a DR balance account, a CR entry is needed to close it</a:t>
            </a:r>
          </a:p>
        </p:txBody>
      </p:sp>
      <p:sp>
        <p:nvSpPr>
          <p:cNvPr id="8" name="Rectangle 2"/>
          <p:cNvSpPr txBox="1">
            <a:spLocks noChangeArrowheads="1"/>
          </p:cNvSpPr>
          <p:nvPr/>
        </p:nvSpPr>
        <p:spPr bwMode="auto">
          <a:xfrm>
            <a:off x="642938" y="198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4000" kern="0" dirty="0"/>
              <a:t>8.3 Preparing for New Fiscal Years</a:t>
            </a:r>
          </a:p>
        </p:txBody>
      </p:sp>
      <p:pic>
        <p:nvPicPr>
          <p:cNvPr id="3" name="Picture 2">
            <a:extLst>
              <a:ext uri="{FF2B5EF4-FFF2-40B4-BE49-F238E27FC236}">
                <a16:creationId xmlns:a16="http://schemas.microsoft.com/office/drawing/2014/main" id="{1D6A98D0-C948-4E6C-BF3D-0AC1EBEBE4C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5400000">
            <a:off x="3335744" y="-580618"/>
            <a:ext cx="2104258" cy="85978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7549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762">
                                            <p:txEl>
                                              <p:pRg st="0" end="0"/>
                                            </p:txEl>
                                          </p:spTgt>
                                        </p:tgtEl>
                                        <p:attrNameLst>
                                          <p:attrName>style.visibility</p:attrName>
                                        </p:attrNameLst>
                                      </p:cBhvr>
                                      <p:to>
                                        <p:strVal val="visible"/>
                                      </p:to>
                                    </p:set>
                                    <p:animEffect transition="in" filter="fade">
                                      <p:cBhvr>
                                        <p:cTn id="7" dur="500"/>
                                        <p:tgtEl>
                                          <p:spTgt spid="117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763"/>
                                        </p:tgtEl>
                                        <p:attrNameLst>
                                          <p:attrName>style.visibility</p:attrName>
                                        </p:attrNameLst>
                                      </p:cBhvr>
                                      <p:to>
                                        <p:strVal val="visible"/>
                                      </p:to>
                                    </p:set>
                                    <p:animEffect transition="in" filter="fade">
                                      <p:cBhvr>
                                        <p:cTn id="17"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build="p"/>
      <p:bldP spid="1177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8CA8E3-2C32-4596-9CAF-39563F50B1D8}"/>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5400000">
            <a:off x="3059831" y="-1567246"/>
            <a:ext cx="3024338" cy="8840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2">
            <a:extLst>
              <a:ext uri="{FF2B5EF4-FFF2-40B4-BE49-F238E27FC236}">
                <a16:creationId xmlns:a16="http://schemas.microsoft.com/office/drawing/2014/main" id="{99701FC8-D2B2-49F9-B2F9-61803FBEBEB5}"/>
              </a:ext>
            </a:extLst>
          </p:cNvPr>
          <p:cNvSpPr>
            <a:spLocks noGrp="1"/>
          </p:cNvSpPr>
          <p:nvPr>
            <p:ph type="title"/>
          </p:nvPr>
        </p:nvSpPr>
        <p:spPr/>
        <p:txBody>
          <a:bodyPr>
            <a:normAutofit fontScale="90000"/>
          </a:bodyPr>
          <a:lstStyle/>
          <a:p>
            <a:r>
              <a:rPr lang="en-CA" dirty="0"/>
              <a:t>8.3 Preparing for New Fiscal Year</a:t>
            </a:r>
          </a:p>
        </p:txBody>
      </p:sp>
      <p:sp>
        <p:nvSpPr>
          <p:cNvPr id="7" name="TextBox 6">
            <a:extLst>
              <a:ext uri="{FF2B5EF4-FFF2-40B4-BE49-F238E27FC236}">
                <a16:creationId xmlns:a16="http://schemas.microsoft.com/office/drawing/2014/main" id="{1F484A6D-F898-41A2-B33C-8A9C8EF46DDD}"/>
              </a:ext>
            </a:extLst>
          </p:cNvPr>
          <p:cNvSpPr txBox="1"/>
          <p:nvPr/>
        </p:nvSpPr>
        <p:spPr>
          <a:xfrm>
            <a:off x="395536" y="4509120"/>
            <a:ext cx="8291264" cy="923330"/>
          </a:xfrm>
          <a:prstGeom prst="rect">
            <a:avLst/>
          </a:prstGeom>
          <a:noFill/>
        </p:spPr>
        <p:txBody>
          <a:bodyPr wrap="square" rtlCol="0">
            <a:spAutoFit/>
          </a:bodyPr>
          <a:lstStyle/>
          <a:p>
            <a:pPr marL="285750" indent="-285750">
              <a:buFont typeface="Arial" panose="020B0604020202020204" pitchFamily="34" charset="0"/>
              <a:buChar char="•"/>
            </a:pPr>
            <a:r>
              <a:rPr lang="en-CA" sz="2700" dirty="0"/>
              <a:t>Updated capital account showing a balance of $47 531.51</a:t>
            </a:r>
          </a:p>
        </p:txBody>
      </p:sp>
    </p:spTree>
    <p:extLst>
      <p:ext uri="{BB962C8B-B14F-4D97-AF65-F5344CB8AC3E}">
        <p14:creationId xmlns:p14="http://schemas.microsoft.com/office/powerpoint/2010/main" val="10207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p:txBody>
          <a:bodyPr/>
          <a:lstStyle/>
          <a:p>
            <a:pPr eaLnBrk="1" hangingPunct="1"/>
            <a:r>
              <a:rPr lang="en-US" altLang="en-US" dirty="0"/>
              <a:t>Post-Closing Trial Balance</a:t>
            </a:r>
          </a:p>
          <a:p>
            <a:pPr lvl="1" eaLnBrk="1" hangingPunct="1"/>
            <a:r>
              <a:rPr lang="en-US" altLang="en-US" dirty="0"/>
              <a:t>Checks the accuracy of the ledger after the adjusting and closing entries have been done</a:t>
            </a:r>
          </a:p>
          <a:p>
            <a:pPr lvl="1" eaLnBrk="1" hangingPunct="1"/>
            <a:r>
              <a:rPr lang="en-US" altLang="en-US" dirty="0"/>
              <a:t>Example shown in Fig 8-10, Page 290</a:t>
            </a:r>
          </a:p>
        </p:txBody>
      </p:sp>
      <p:sp>
        <p:nvSpPr>
          <p:cNvPr id="7" name="Rectangle 2"/>
          <p:cNvSpPr txBox="1">
            <a:spLocks noChangeArrowheads="1"/>
          </p:cNvSpPr>
          <p:nvPr/>
        </p:nvSpPr>
        <p:spPr bwMode="auto">
          <a:xfrm>
            <a:off x="642938" y="198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4000" kern="0" dirty="0"/>
              <a:t>8.3 Preparing for New Fiscal Years</a:t>
            </a:r>
          </a:p>
        </p:txBody>
      </p:sp>
    </p:spTree>
    <p:extLst>
      <p:ext uri="{BB962C8B-B14F-4D97-AF65-F5344CB8AC3E}">
        <p14:creationId xmlns:p14="http://schemas.microsoft.com/office/powerpoint/2010/main" val="32228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animEffect transition="in" filter="fade">
                                      <p:cBhvr>
                                        <p:cTn id="7" dur="500"/>
                                        <p:tgtEl>
                                          <p:spTgt spid="1198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810">
                                            <p:txEl>
                                              <p:pRg st="1" end="1"/>
                                            </p:txEl>
                                          </p:spTgt>
                                        </p:tgtEl>
                                        <p:attrNameLst>
                                          <p:attrName>style.visibility</p:attrName>
                                        </p:attrNameLst>
                                      </p:cBhvr>
                                      <p:to>
                                        <p:strVal val="visible"/>
                                      </p:to>
                                    </p:set>
                                    <p:animEffect transition="in" filter="fade">
                                      <p:cBhvr>
                                        <p:cTn id="10" dur="500"/>
                                        <p:tgtEl>
                                          <p:spTgt spid="1198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9810">
                                            <p:txEl>
                                              <p:pRg st="2" end="2"/>
                                            </p:txEl>
                                          </p:spTgt>
                                        </p:tgtEl>
                                        <p:attrNameLst>
                                          <p:attrName>style.visibility</p:attrName>
                                        </p:attrNameLst>
                                      </p:cBhvr>
                                      <p:to>
                                        <p:strVal val="visible"/>
                                      </p:to>
                                    </p:set>
                                    <p:animEffect transition="in" filter="fade">
                                      <p:cBhvr>
                                        <p:cTn id="13" dur="500"/>
                                        <p:tgtEl>
                                          <p:spTgt spid="1198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ltLang="en-US" sz="4400" dirty="0"/>
              <a:t>8.3 Preparing for New Fiscal Years</a:t>
            </a:r>
            <a:endParaRPr lang="en-CA" dirty="0"/>
          </a:p>
        </p:txBody>
      </p:sp>
      <p:sp>
        <p:nvSpPr>
          <p:cNvPr id="4" name="Rectangle 3"/>
          <p:cNvSpPr>
            <a:spLocks noGrp="1" noChangeArrowheads="1"/>
          </p:cNvSpPr>
          <p:nvPr>
            <p:ph idx="1"/>
          </p:nvPr>
        </p:nvSpPr>
        <p:spPr/>
        <p:txBody>
          <a:bodyPr/>
          <a:lstStyle/>
          <a:p>
            <a:pPr eaLnBrk="1" hangingPunct="1">
              <a:defRPr/>
            </a:pPr>
            <a:r>
              <a:rPr lang="en-US" dirty="0"/>
              <a:t>REAL ACCOUNTS – balances that continue into the next fiscal period</a:t>
            </a:r>
            <a:br>
              <a:rPr lang="en-US" dirty="0"/>
            </a:br>
            <a:r>
              <a:rPr lang="en-US" sz="2800" dirty="0"/>
              <a:t>ex. Bank, trucks, accounts payable etc.</a:t>
            </a:r>
          </a:p>
          <a:p>
            <a:pPr eaLnBrk="1" hangingPunct="1">
              <a:defRPr/>
            </a:pPr>
            <a:endParaRPr lang="en-US" sz="2800" dirty="0"/>
          </a:p>
          <a:p>
            <a:pPr eaLnBrk="1" hangingPunct="1">
              <a:defRPr/>
            </a:pPr>
            <a:r>
              <a:rPr lang="en-US" dirty="0"/>
              <a:t>NOMINAL ACCOUNTS – have balances that do </a:t>
            </a:r>
            <a:r>
              <a:rPr lang="en-US" i="1" u="sng" dirty="0"/>
              <a:t>not</a:t>
            </a:r>
            <a:r>
              <a:rPr lang="en-US" dirty="0"/>
              <a:t> continue into the next fiscal period</a:t>
            </a:r>
            <a:br>
              <a:rPr lang="en-US" dirty="0"/>
            </a:br>
            <a:r>
              <a:rPr lang="en-US" b="1" dirty="0">
                <a:effectLst>
                  <a:outerShdw blurRad="38100" dist="38100" dir="2700000" algn="tl">
                    <a:srgbClr val="C0C0C0"/>
                  </a:outerShdw>
                </a:effectLst>
              </a:rPr>
              <a:t>ONLY</a:t>
            </a:r>
            <a:r>
              <a:rPr lang="en-US" dirty="0"/>
              <a:t> Expenses, drawing and revenue</a:t>
            </a:r>
          </a:p>
        </p:txBody>
      </p:sp>
    </p:spTree>
    <p:extLst>
      <p:ext uri="{BB962C8B-B14F-4D97-AF65-F5344CB8AC3E}">
        <p14:creationId xmlns:p14="http://schemas.microsoft.com/office/powerpoint/2010/main" val="393209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normAutofit fontScale="90000"/>
          </a:bodyPr>
          <a:lstStyle/>
          <a:p>
            <a:pPr eaLnBrk="1" hangingPunct="1"/>
            <a:r>
              <a:rPr lang="en-US" altLang="en-US" sz="4000"/>
              <a:t>8.3 Preparing for New Fiscal Years</a:t>
            </a:r>
          </a:p>
        </p:txBody>
      </p:sp>
      <p:sp>
        <p:nvSpPr>
          <p:cNvPr id="117763" name="Rectangle 3"/>
          <p:cNvSpPr>
            <a:spLocks noGrp="1" noChangeArrowheads="1"/>
          </p:cNvSpPr>
          <p:nvPr>
            <p:ph type="body" idx="1"/>
          </p:nvPr>
        </p:nvSpPr>
        <p:spPr/>
        <p:txBody>
          <a:bodyPr/>
          <a:lstStyle/>
          <a:p>
            <a:pPr eaLnBrk="1" hangingPunct="1">
              <a:defRPr/>
            </a:pPr>
            <a:r>
              <a:rPr lang="en-US" sz="2800" dirty="0"/>
              <a:t>CLOSING OUT AN ACCOUNT – means to make it have no balance. Nominal accounts are closed out at the end of the fiscal period.</a:t>
            </a:r>
          </a:p>
          <a:p>
            <a:pPr eaLnBrk="1" hangingPunct="1">
              <a:defRPr/>
            </a:pPr>
            <a:endParaRPr lang="en-US" sz="2800" dirty="0"/>
          </a:p>
          <a:p>
            <a:pPr eaLnBrk="1" hangingPunct="1">
              <a:defRPr/>
            </a:pPr>
            <a:r>
              <a:rPr lang="en-US" sz="2800" dirty="0"/>
              <a:t>INCOME SUMMARY ACCOUNT</a:t>
            </a:r>
            <a:r>
              <a:rPr lang="en-US" sz="2800" b="1" dirty="0">
                <a:effectLst>
                  <a:outerShdw blurRad="38100" dist="38100" dir="2700000" algn="tl">
                    <a:srgbClr val="C0C0C0"/>
                  </a:outerShdw>
                </a:effectLst>
              </a:rPr>
              <a:t> –</a:t>
            </a:r>
            <a:r>
              <a:rPr lang="en-US" sz="2800" dirty="0"/>
              <a:t> </a:t>
            </a:r>
          </a:p>
          <a:p>
            <a:pPr eaLnBrk="1" hangingPunct="1">
              <a:defRPr/>
            </a:pPr>
            <a:r>
              <a:rPr lang="en-US" sz="2800" dirty="0"/>
              <a:t>summarizes the revenues and expenses of the period.  Represents either the net income or net loss for the fiscal period</a:t>
            </a:r>
          </a:p>
          <a:p>
            <a:pPr eaLnBrk="1" hangingPunct="1">
              <a:defRPr/>
            </a:pPr>
            <a:endParaRPr lang="en-US" sz="2800" dirty="0"/>
          </a:p>
        </p:txBody>
      </p:sp>
    </p:spTree>
    <p:extLst>
      <p:ext uri="{BB962C8B-B14F-4D97-AF65-F5344CB8AC3E}">
        <p14:creationId xmlns:p14="http://schemas.microsoft.com/office/powerpoint/2010/main" val="28395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fade">
                                      <p:cBhvr>
                                        <p:cTn id="7" dur="500"/>
                                        <p:tgtEl>
                                          <p:spTgt spid="1177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763">
                                            <p:txEl>
                                              <p:pRg st="2" end="2"/>
                                            </p:txEl>
                                          </p:spTgt>
                                        </p:tgtEl>
                                        <p:attrNameLst>
                                          <p:attrName>style.visibility</p:attrName>
                                        </p:attrNameLst>
                                      </p:cBhvr>
                                      <p:to>
                                        <p:strVal val="visible"/>
                                      </p:to>
                                    </p:set>
                                    <p:animEffect transition="in" filter="fade">
                                      <p:cBhvr>
                                        <p:cTn id="12" dur="500"/>
                                        <p:tgtEl>
                                          <p:spTgt spid="1177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763">
                                            <p:txEl>
                                              <p:pRg st="3" end="3"/>
                                            </p:txEl>
                                          </p:spTgt>
                                        </p:tgtEl>
                                        <p:attrNameLst>
                                          <p:attrName>style.visibility</p:attrName>
                                        </p:attrNameLst>
                                      </p:cBhvr>
                                      <p:to>
                                        <p:strVal val="visible"/>
                                      </p:to>
                                    </p:set>
                                    <p:animEffect transition="in" filter="fade">
                                      <p:cBhvr>
                                        <p:cTn id="17" dur="500"/>
                                        <p:tgtEl>
                                          <p:spTgt spid="1177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p:txBody>
          <a:bodyPr>
            <a:normAutofit fontScale="90000"/>
          </a:bodyPr>
          <a:lstStyle/>
          <a:p>
            <a:pPr eaLnBrk="1" hangingPunct="1"/>
            <a:r>
              <a:rPr lang="en-US" altLang="en-US" sz="4000"/>
              <a:t>8.3 Preparing for New Fiscal Years</a:t>
            </a:r>
          </a:p>
        </p:txBody>
      </p:sp>
      <p:sp>
        <p:nvSpPr>
          <p:cNvPr id="119811" name="Rectangle 3"/>
          <p:cNvSpPr>
            <a:spLocks noGrp="1" noChangeArrowheads="1"/>
          </p:cNvSpPr>
          <p:nvPr>
            <p:ph type="body" idx="4294967295"/>
          </p:nvPr>
        </p:nvSpPr>
        <p:spPr>
          <a:xfrm>
            <a:off x="457200" y="1524000"/>
            <a:ext cx="8229600" cy="4602163"/>
          </a:xfrm>
        </p:spPr>
        <p:txBody>
          <a:bodyPr/>
          <a:lstStyle/>
          <a:p>
            <a:pPr eaLnBrk="1" hangingPunct="1">
              <a:buFontTx/>
              <a:buNone/>
              <a:defRPr/>
            </a:pPr>
            <a:r>
              <a:rPr lang="en-US" dirty="0"/>
              <a:t> </a:t>
            </a:r>
            <a:r>
              <a:rPr lang="en-US" b="1" dirty="0">
                <a:effectLst>
                  <a:outerShdw blurRad="38100" dist="38100" dir="2700000" algn="tl">
                    <a:srgbClr val="C0C0C0"/>
                  </a:outerShdw>
                </a:effectLst>
              </a:rPr>
              <a:t>WHY DO WE CLOSE OUT ACCOUNTS?</a:t>
            </a:r>
            <a:r>
              <a:rPr lang="en-US" dirty="0"/>
              <a:t> </a:t>
            </a:r>
          </a:p>
          <a:p>
            <a:pPr eaLnBrk="1" hangingPunct="1">
              <a:buFontTx/>
              <a:buNone/>
              <a:defRPr/>
            </a:pPr>
            <a:endParaRPr lang="en-US" dirty="0"/>
          </a:p>
          <a:p>
            <a:pPr eaLnBrk="1" hangingPunct="1">
              <a:buFontTx/>
              <a:buNone/>
              <a:defRPr/>
            </a:pPr>
            <a:r>
              <a:rPr lang="en-US" dirty="0"/>
              <a:t>Closing these accounts allows us to plainly observe the previous year's effect on our revenue, expense, and drawings accounts. You can well imagine that if we did not close these accounts, their balances would build to outrageous amounts.   </a:t>
            </a:r>
          </a:p>
          <a:p>
            <a:pPr eaLnBrk="1" hangingPunct="1">
              <a:defRPr/>
            </a:pPr>
            <a:endParaRPr lang="en-US" dirty="0"/>
          </a:p>
        </p:txBody>
      </p:sp>
    </p:spTree>
    <p:extLst>
      <p:ext uri="{BB962C8B-B14F-4D97-AF65-F5344CB8AC3E}">
        <p14:creationId xmlns:p14="http://schemas.microsoft.com/office/powerpoint/2010/main" val="421078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Effect transition="in" filter="fade">
                                      <p:cBhvr>
                                        <p:cTn id="7" dur="500"/>
                                        <p:tgtEl>
                                          <p:spTgt spid="119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811">
                                            <p:txEl>
                                              <p:pRg st="2" end="2"/>
                                            </p:txEl>
                                          </p:spTgt>
                                        </p:tgtEl>
                                        <p:attrNameLst>
                                          <p:attrName>style.visibility</p:attrName>
                                        </p:attrNameLst>
                                      </p:cBhvr>
                                      <p:to>
                                        <p:strVal val="visible"/>
                                      </p:to>
                                    </p:set>
                                    <p:animEffect transition="in" filter="fade">
                                      <p:cBhvr>
                                        <p:cTn id="12" dur="500"/>
                                        <p:tgtEl>
                                          <p:spTgt spid="1198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457200" y="1676400"/>
            <a:ext cx="8229600" cy="4830763"/>
          </a:xfrm>
        </p:spPr>
        <p:txBody>
          <a:bodyPr/>
          <a:lstStyle/>
          <a:p>
            <a:pPr marL="609600" indent="-609600" eaLnBrk="1" hangingPunct="1">
              <a:lnSpc>
                <a:spcPct val="90000"/>
              </a:lnSpc>
              <a:buFontTx/>
              <a:buNone/>
              <a:defRPr/>
            </a:pPr>
            <a:r>
              <a:rPr lang="en-US" sz="2800" b="1" dirty="0">
                <a:effectLst>
                  <a:outerShdw blurRad="38100" dist="38100" dir="2700000" algn="tl">
                    <a:srgbClr val="C0C0C0"/>
                  </a:outerShdw>
                </a:effectLst>
              </a:rPr>
              <a:t>HOW DO WE DO THIS?</a:t>
            </a:r>
            <a:r>
              <a:rPr lang="en-US" sz="2800" b="1" dirty="0">
                <a:latin typeface="Times New Roman" pitchFamily="18" charset="0"/>
                <a:cs typeface="Times New Roman" pitchFamily="18" charset="0"/>
              </a:rPr>
              <a:t> </a:t>
            </a:r>
          </a:p>
          <a:p>
            <a:pPr marL="609600" indent="-609600" eaLnBrk="1" hangingPunct="1">
              <a:lnSpc>
                <a:spcPct val="90000"/>
              </a:lnSpc>
              <a:buFontTx/>
              <a:buNone/>
              <a:defRPr/>
            </a:pPr>
            <a:r>
              <a:rPr lang="en-US" sz="2800" b="1" dirty="0">
                <a:latin typeface="Times New Roman" pitchFamily="18" charset="0"/>
                <a:cs typeface="Times New Roman" pitchFamily="18" charset="0"/>
              </a:rPr>
              <a:t>The Order in Which we Close Out Accounts </a:t>
            </a:r>
            <a:endParaRPr lang="en-US" sz="2800" dirty="0">
              <a:cs typeface="Times New Roman" pitchFamily="18" charset="0"/>
            </a:endParaRPr>
          </a:p>
          <a:p>
            <a:pPr marL="609600" indent="-609600" eaLnBrk="1" hangingPunct="1">
              <a:lnSpc>
                <a:spcPct val="90000"/>
              </a:lnSpc>
              <a:buFontTx/>
              <a:buAutoNum type="arabicPeriod"/>
              <a:defRPr/>
            </a:pPr>
            <a:r>
              <a:rPr lang="en-US" sz="2800" dirty="0"/>
              <a:t>Close out the revenue account(s) to the Income Summary account</a:t>
            </a:r>
            <a:endParaRPr lang="en-US" sz="2800" dirty="0">
              <a:cs typeface="Times New Roman" pitchFamily="18" charset="0"/>
            </a:endParaRPr>
          </a:p>
          <a:p>
            <a:pPr marL="609600" indent="-609600" eaLnBrk="1" hangingPunct="1">
              <a:lnSpc>
                <a:spcPct val="90000"/>
              </a:lnSpc>
              <a:buFontTx/>
              <a:buAutoNum type="arabicPeriod" startAt="2"/>
              <a:defRPr/>
            </a:pPr>
            <a:r>
              <a:rPr lang="en-US" sz="2800" dirty="0"/>
              <a:t>Close out the expense account(s) to the Income Summary account</a:t>
            </a:r>
            <a:endParaRPr lang="en-US" sz="2800" dirty="0">
              <a:cs typeface="Times New Roman" pitchFamily="18" charset="0"/>
            </a:endParaRPr>
          </a:p>
          <a:p>
            <a:pPr marL="609600" indent="-609600" eaLnBrk="1" hangingPunct="1">
              <a:lnSpc>
                <a:spcPct val="90000"/>
              </a:lnSpc>
              <a:buFontTx/>
              <a:buAutoNum type="arabicPeriod" startAt="3"/>
              <a:defRPr/>
            </a:pPr>
            <a:r>
              <a:rPr lang="en-US" sz="2800" dirty="0"/>
              <a:t>Close out the Income Summary account to the Capital account</a:t>
            </a:r>
          </a:p>
          <a:p>
            <a:pPr marL="609600" indent="-609600" eaLnBrk="1" hangingPunct="1">
              <a:lnSpc>
                <a:spcPct val="90000"/>
              </a:lnSpc>
              <a:buFontTx/>
              <a:buAutoNum type="arabicPeriod" startAt="3"/>
              <a:defRPr/>
            </a:pPr>
            <a:r>
              <a:rPr lang="en-US" sz="2800" dirty="0">
                <a:cs typeface="Times New Roman" pitchFamily="18" charset="0"/>
              </a:rPr>
              <a:t>Close out the Drawing account to the Capital account</a:t>
            </a:r>
            <a:r>
              <a:rPr lang="en-US" sz="2800" dirty="0"/>
              <a:t> </a:t>
            </a:r>
          </a:p>
        </p:txBody>
      </p:sp>
      <p:sp>
        <p:nvSpPr>
          <p:cNvPr id="7" name="Rectangle 2"/>
          <p:cNvSpPr txBox="1">
            <a:spLocks noChangeArrowheads="1"/>
          </p:cNvSpPr>
          <p:nvPr/>
        </p:nvSpPr>
        <p:spPr bwMode="auto">
          <a:xfrm>
            <a:off x="642938" y="198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4000" kern="0" dirty="0"/>
              <a:t>8.3 Preparing for New Fiscal Years</a:t>
            </a:r>
          </a:p>
        </p:txBody>
      </p:sp>
    </p:spTree>
    <p:extLst>
      <p:ext uri="{BB962C8B-B14F-4D97-AF65-F5344CB8AC3E}">
        <p14:creationId xmlns:p14="http://schemas.microsoft.com/office/powerpoint/2010/main" val="1779858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anim to="" calcmode="lin" valueType="num">
                                      <p:cBhvr>
                                        <p:cTn id="7" dur="1" fill="hold"/>
                                        <p:tgtEl>
                                          <p:spTgt spid="71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7171">
                                            <p:txEl>
                                              <p:pRg st="1" end="1"/>
                                            </p:txEl>
                                          </p:spTgt>
                                        </p:tgtEl>
                                        <p:attrNameLst>
                                          <p:attrName>style.visibility</p:attrName>
                                        </p:attrNameLst>
                                      </p:cBhvr>
                                      <p:to>
                                        <p:strVal val="visible"/>
                                      </p:to>
                                    </p:set>
                                    <p:anim to="" calcmode="lin" valueType="num">
                                      <p:cBhvr>
                                        <p:cTn id="12" dur="1" fill="hold"/>
                                        <p:tgtEl>
                                          <p:spTgt spid="71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7171">
                                            <p:txEl>
                                              <p:pRg st="2" end="2"/>
                                            </p:txEl>
                                          </p:spTgt>
                                        </p:tgtEl>
                                        <p:attrNameLst>
                                          <p:attrName>style.visibility</p:attrName>
                                        </p:attrNameLst>
                                      </p:cBhvr>
                                      <p:to>
                                        <p:strVal val="visible"/>
                                      </p:to>
                                    </p:set>
                                    <p:anim to="" calcmode="lin" valueType="num">
                                      <p:cBhvr>
                                        <p:cTn id="17" dur="1" fill="hold"/>
                                        <p:tgtEl>
                                          <p:spTgt spid="717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7171">
                                            <p:txEl>
                                              <p:pRg st="3" end="3"/>
                                            </p:txEl>
                                          </p:spTgt>
                                        </p:tgtEl>
                                        <p:attrNameLst>
                                          <p:attrName>style.visibility</p:attrName>
                                        </p:attrNameLst>
                                      </p:cBhvr>
                                      <p:to>
                                        <p:strVal val="visible"/>
                                      </p:to>
                                    </p:set>
                                    <p:anim to="" calcmode="lin" valueType="num">
                                      <p:cBhvr>
                                        <p:cTn id="22" dur="1" fill="hold"/>
                                        <p:tgtEl>
                                          <p:spTgt spid="7171">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7171">
                                            <p:txEl>
                                              <p:pRg st="4" end="4"/>
                                            </p:txEl>
                                          </p:spTgt>
                                        </p:tgtEl>
                                        <p:attrNameLst>
                                          <p:attrName>style.visibility</p:attrName>
                                        </p:attrNameLst>
                                      </p:cBhvr>
                                      <p:to>
                                        <p:strVal val="visible"/>
                                      </p:to>
                                    </p:set>
                                    <p:anim to="" calcmode="lin" valueType="num">
                                      <p:cBhvr>
                                        <p:cTn id="27" dur="1" fill="hold"/>
                                        <p:tgtEl>
                                          <p:spTgt spid="7171">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7171">
                                            <p:txEl>
                                              <p:pRg st="5" end="5"/>
                                            </p:txEl>
                                          </p:spTgt>
                                        </p:tgtEl>
                                        <p:attrNameLst>
                                          <p:attrName>style.visibility</p:attrName>
                                        </p:attrNameLst>
                                      </p:cBhvr>
                                      <p:to>
                                        <p:strVal val="visible"/>
                                      </p:to>
                                    </p:set>
                                    <p:anim to="" calcmode="lin" valueType="num">
                                      <p:cBhvr>
                                        <p:cTn id="32" dur="1" fill="hold"/>
                                        <p:tgtEl>
                                          <p:spTgt spid="717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266539-F6BB-4958-BE61-39641D7AD6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5400000">
            <a:off x="1241376" y="-513184"/>
            <a:ext cx="6336704" cy="7740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644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457200" y="1600200"/>
            <a:ext cx="8229600" cy="3810000"/>
          </a:xfrm>
        </p:spPr>
        <p:txBody>
          <a:bodyPr/>
          <a:lstStyle/>
          <a:p>
            <a:pPr marL="609600" indent="-609600" eaLnBrk="1" hangingPunct="1"/>
            <a:r>
              <a:rPr lang="en-US" altLang="en-US" dirty="0"/>
              <a:t>Closing Entry #1: Close out the revenue account(s) to the Income Summary account</a:t>
            </a:r>
          </a:p>
          <a:p>
            <a:pPr marL="609600" indent="-609600" eaLnBrk="1" hangingPunct="1">
              <a:buFontTx/>
              <a:buNone/>
            </a:pPr>
            <a:endParaRPr lang="en-US" altLang="en-US" dirty="0">
              <a:cs typeface="Times New Roman" pitchFamily="18" charset="0"/>
            </a:endParaRPr>
          </a:p>
          <a:p>
            <a:pPr marL="609600" indent="-609600" eaLnBrk="1" hangingPunct="1"/>
            <a:endParaRPr lang="en-US" altLang="en-US" dirty="0"/>
          </a:p>
        </p:txBody>
      </p:sp>
      <p:sp>
        <p:nvSpPr>
          <p:cNvPr id="111619" name="Text Box 5"/>
          <p:cNvSpPr txBox="1">
            <a:spLocks noChangeArrowheads="1"/>
          </p:cNvSpPr>
          <p:nvPr/>
        </p:nvSpPr>
        <p:spPr bwMode="auto">
          <a:xfrm>
            <a:off x="762000" y="51816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US" altLang="en-US" sz="2200" dirty="0"/>
              <a:t>Because revenue is a CR balance account, a DR entry is needed to close it off</a:t>
            </a:r>
          </a:p>
        </p:txBody>
      </p:sp>
      <p:sp>
        <p:nvSpPr>
          <p:cNvPr id="9" name="Rectangle 2"/>
          <p:cNvSpPr txBox="1">
            <a:spLocks noChangeArrowheads="1"/>
          </p:cNvSpPr>
          <p:nvPr/>
        </p:nvSpPr>
        <p:spPr bwMode="auto">
          <a:xfrm>
            <a:off x="642938" y="198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4000" kern="0" dirty="0"/>
              <a:t>8.3 Preparing for New Fiscal Years</a:t>
            </a:r>
          </a:p>
        </p:txBody>
      </p:sp>
      <p:pic>
        <p:nvPicPr>
          <p:cNvPr id="6" name="Content Placeholder 12">
            <a:extLst>
              <a:ext uri="{FF2B5EF4-FFF2-40B4-BE49-F238E27FC236}">
                <a16:creationId xmlns:a16="http://schemas.microsoft.com/office/drawing/2014/main" id="{B3CFF780-6624-4CB6-99FA-5D6B43405D6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7102" t="5899" r="52208" b="9680"/>
          <a:stretch/>
        </p:blipFill>
        <p:spPr>
          <a:xfrm rot="5400000">
            <a:off x="3094828" y="-196265"/>
            <a:ext cx="2649114" cy="8106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64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animEffect transition="in" filter="fade">
                                      <p:cBhvr>
                                        <p:cTn id="7" dur="500"/>
                                        <p:tgtEl>
                                          <p:spTgt spid="111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457200" y="1600200"/>
            <a:ext cx="8229600" cy="3810000"/>
          </a:xfrm>
        </p:spPr>
        <p:txBody>
          <a:bodyPr/>
          <a:lstStyle/>
          <a:p>
            <a:pPr marL="609600" indent="-609600" eaLnBrk="1" hangingPunct="1"/>
            <a:r>
              <a:rPr lang="en-US" altLang="en-US" sz="2800" dirty="0"/>
              <a:t>Closing Entry #2: Close out the expense account(s) to the Income Summary account</a:t>
            </a:r>
          </a:p>
          <a:p>
            <a:pPr marL="609600" indent="-609600" eaLnBrk="1" hangingPunct="1">
              <a:buFontTx/>
              <a:buNone/>
            </a:pPr>
            <a:r>
              <a:rPr lang="en-US" altLang="en-US" sz="2800" dirty="0">
                <a:cs typeface="Times New Roman" pitchFamily="18" charset="0"/>
              </a:rPr>
              <a:t>Journal</a:t>
            </a:r>
          </a:p>
          <a:p>
            <a:pPr marL="990600" lvl="1" indent="-533400" eaLnBrk="1" hangingPunct="1">
              <a:buFontTx/>
              <a:buNone/>
            </a:pPr>
            <a:r>
              <a:rPr lang="en-US" altLang="en-US" sz="2400" dirty="0">
                <a:cs typeface="Times New Roman" pitchFamily="18" charset="0"/>
              </a:rPr>
              <a:t>Dec 31	 Income Summary 	147184.91</a:t>
            </a:r>
          </a:p>
          <a:p>
            <a:pPr marL="990600" lvl="1" indent="-533400" eaLnBrk="1" hangingPunct="1">
              <a:buFontTx/>
              <a:buNone/>
            </a:pPr>
            <a:r>
              <a:rPr lang="en-US" altLang="en-US" sz="2400" dirty="0">
                <a:cs typeface="Times New Roman" pitchFamily="18" charset="0"/>
              </a:rPr>
              <a:t>			Bank Charges </a:t>
            </a:r>
            <a:r>
              <a:rPr lang="en-US" altLang="en-US" sz="2400" dirty="0" err="1">
                <a:cs typeface="Times New Roman" pitchFamily="18" charset="0"/>
              </a:rPr>
              <a:t>Exp</a:t>
            </a:r>
            <a:r>
              <a:rPr lang="en-US" altLang="en-US" sz="2400" dirty="0">
                <a:cs typeface="Times New Roman" pitchFamily="18" charset="0"/>
              </a:rPr>
              <a:t>		3500</a:t>
            </a:r>
          </a:p>
          <a:p>
            <a:pPr marL="990600" lvl="1" indent="-533400" eaLnBrk="1" hangingPunct="1">
              <a:buFontTx/>
              <a:buNone/>
            </a:pPr>
            <a:r>
              <a:rPr lang="en-US" altLang="en-US" sz="2400" dirty="0">
                <a:cs typeface="Times New Roman" pitchFamily="18" charset="0"/>
              </a:rPr>
              <a:t>			…(all </a:t>
            </a:r>
            <a:r>
              <a:rPr lang="en-US" altLang="en-US" sz="2400" dirty="0" err="1">
                <a:cs typeface="Times New Roman" pitchFamily="18" charset="0"/>
              </a:rPr>
              <a:t>exp</a:t>
            </a:r>
            <a:r>
              <a:rPr lang="en-US" altLang="en-US" sz="2400" dirty="0">
                <a:cs typeface="Times New Roman" pitchFamily="18" charset="0"/>
              </a:rPr>
              <a:t> listed here)</a:t>
            </a:r>
          </a:p>
          <a:p>
            <a:pPr marL="990600" lvl="1" indent="-533400" eaLnBrk="1" hangingPunct="1">
              <a:buFontTx/>
              <a:buNone/>
            </a:pPr>
            <a:r>
              <a:rPr lang="en-US" altLang="en-US" sz="2400" dirty="0">
                <a:cs typeface="Times New Roman" pitchFamily="18" charset="0"/>
              </a:rPr>
              <a:t>			Insurance </a:t>
            </a:r>
            <a:r>
              <a:rPr lang="en-US" altLang="en-US" sz="2400" dirty="0" err="1">
                <a:cs typeface="Times New Roman" pitchFamily="18" charset="0"/>
              </a:rPr>
              <a:t>Exp</a:t>
            </a:r>
            <a:r>
              <a:rPr lang="en-US" altLang="en-US" sz="2400" dirty="0">
                <a:cs typeface="Times New Roman" pitchFamily="18" charset="0"/>
              </a:rPr>
              <a:t>		2494</a:t>
            </a:r>
          </a:p>
          <a:p>
            <a:pPr marL="609600" indent="-609600" eaLnBrk="1" hangingPunct="1"/>
            <a:endParaRPr lang="en-US" altLang="en-US" sz="2800" dirty="0"/>
          </a:p>
        </p:txBody>
      </p:sp>
      <p:sp>
        <p:nvSpPr>
          <p:cNvPr id="113667" name="Text Box 4"/>
          <p:cNvSpPr txBox="1">
            <a:spLocks noChangeArrowheads="1"/>
          </p:cNvSpPr>
          <p:nvPr/>
        </p:nvSpPr>
        <p:spPr bwMode="auto">
          <a:xfrm>
            <a:off x="762000" y="5181600"/>
            <a:ext cx="754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r>
              <a:rPr lang="en-US" altLang="en-US" sz="2200"/>
              <a:t>Because expenses are a DR balance account, a CR entry is needed to close them off</a:t>
            </a:r>
          </a:p>
        </p:txBody>
      </p:sp>
      <p:sp>
        <p:nvSpPr>
          <p:cNvPr id="8" name="Rectangle 2"/>
          <p:cNvSpPr txBox="1">
            <a:spLocks noChangeArrowheads="1"/>
          </p:cNvSpPr>
          <p:nvPr/>
        </p:nvSpPr>
        <p:spPr bwMode="auto">
          <a:xfrm>
            <a:off x="642938" y="198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4000" kern="0" dirty="0"/>
              <a:t>8.3 Preparing for New Fiscal Years</a:t>
            </a:r>
          </a:p>
        </p:txBody>
      </p:sp>
    </p:spTree>
    <p:extLst>
      <p:ext uri="{BB962C8B-B14F-4D97-AF65-F5344CB8AC3E}">
        <p14:creationId xmlns:p14="http://schemas.microsoft.com/office/powerpoint/2010/main" val="385485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66">
                                            <p:txEl>
                                              <p:pRg st="0" end="0"/>
                                            </p:txEl>
                                          </p:spTgt>
                                        </p:tgtEl>
                                        <p:attrNameLst>
                                          <p:attrName>style.visibility</p:attrName>
                                        </p:attrNameLst>
                                      </p:cBhvr>
                                      <p:to>
                                        <p:strVal val="visible"/>
                                      </p:to>
                                    </p:set>
                                    <p:animEffect transition="in" filter="fade">
                                      <p:cBhvr>
                                        <p:cTn id="7" dur="500"/>
                                        <p:tgtEl>
                                          <p:spTgt spid="1136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6">
                                            <p:txEl>
                                              <p:pRg st="1" end="1"/>
                                            </p:txEl>
                                          </p:spTgt>
                                        </p:tgtEl>
                                        <p:attrNameLst>
                                          <p:attrName>style.visibility</p:attrName>
                                        </p:attrNameLst>
                                      </p:cBhvr>
                                      <p:to>
                                        <p:strVal val="visible"/>
                                      </p:to>
                                    </p:set>
                                    <p:animEffect transition="in" filter="fade">
                                      <p:cBhvr>
                                        <p:cTn id="12" dur="500"/>
                                        <p:tgtEl>
                                          <p:spTgt spid="11366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3666">
                                            <p:txEl>
                                              <p:pRg st="2" end="2"/>
                                            </p:txEl>
                                          </p:spTgt>
                                        </p:tgtEl>
                                        <p:attrNameLst>
                                          <p:attrName>style.visibility</p:attrName>
                                        </p:attrNameLst>
                                      </p:cBhvr>
                                      <p:to>
                                        <p:strVal val="visible"/>
                                      </p:to>
                                    </p:set>
                                    <p:animEffect transition="in" filter="fade">
                                      <p:cBhvr>
                                        <p:cTn id="15" dur="500"/>
                                        <p:tgtEl>
                                          <p:spTgt spid="11366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3666">
                                            <p:txEl>
                                              <p:pRg st="3" end="3"/>
                                            </p:txEl>
                                          </p:spTgt>
                                        </p:tgtEl>
                                        <p:attrNameLst>
                                          <p:attrName>style.visibility</p:attrName>
                                        </p:attrNameLst>
                                      </p:cBhvr>
                                      <p:to>
                                        <p:strVal val="visible"/>
                                      </p:to>
                                    </p:set>
                                    <p:animEffect transition="in" filter="fade">
                                      <p:cBhvr>
                                        <p:cTn id="18" dur="500"/>
                                        <p:tgtEl>
                                          <p:spTgt spid="11366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3666">
                                            <p:txEl>
                                              <p:pRg st="4" end="4"/>
                                            </p:txEl>
                                          </p:spTgt>
                                        </p:tgtEl>
                                        <p:attrNameLst>
                                          <p:attrName>style.visibility</p:attrName>
                                        </p:attrNameLst>
                                      </p:cBhvr>
                                      <p:to>
                                        <p:strVal val="visible"/>
                                      </p:to>
                                    </p:set>
                                    <p:animEffect transition="in" filter="fade">
                                      <p:cBhvr>
                                        <p:cTn id="21" dur="500"/>
                                        <p:tgtEl>
                                          <p:spTgt spid="11366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3666">
                                            <p:txEl>
                                              <p:pRg st="5" end="5"/>
                                            </p:txEl>
                                          </p:spTgt>
                                        </p:tgtEl>
                                        <p:attrNameLst>
                                          <p:attrName>style.visibility</p:attrName>
                                        </p:attrNameLst>
                                      </p:cBhvr>
                                      <p:to>
                                        <p:strVal val="visible"/>
                                      </p:to>
                                    </p:set>
                                    <p:animEffect transition="in" filter="fade">
                                      <p:cBhvr>
                                        <p:cTn id="24" dur="500"/>
                                        <p:tgtEl>
                                          <p:spTgt spid="1136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32D19A-BB34-4EF5-B912-B5233ACAD209}"/>
              </a:ext>
            </a:extLst>
          </p:cNvPr>
          <p:cNvSpPr>
            <a:spLocks noGrp="1"/>
          </p:cNvSpPr>
          <p:nvPr>
            <p:ph idx="1"/>
          </p:nvPr>
        </p:nvSpPr>
        <p:spPr/>
        <p:txBody>
          <a:bodyPr/>
          <a:lstStyle/>
          <a:p>
            <a:endParaRPr lang="en-CA"/>
          </a:p>
        </p:txBody>
      </p:sp>
      <p:sp>
        <p:nvSpPr>
          <p:cNvPr id="3" name="Title 2">
            <a:extLst>
              <a:ext uri="{FF2B5EF4-FFF2-40B4-BE49-F238E27FC236}">
                <a16:creationId xmlns:a16="http://schemas.microsoft.com/office/drawing/2014/main" id="{32306ED9-02CF-4141-A85F-94CD83CAE648}"/>
              </a:ext>
            </a:extLst>
          </p:cNvPr>
          <p:cNvSpPr>
            <a:spLocks noGrp="1"/>
          </p:cNvSpPr>
          <p:nvPr>
            <p:ph type="title"/>
          </p:nvPr>
        </p:nvSpPr>
        <p:spPr/>
        <p:txBody>
          <a:bodyPr/>
          <a:lstStyle/>
          <a:p>
            <a:endParaRPr lang="en-CA"/>
          </a:p>
        </p:txBody>
      </p:sp>
      <p:pic>
        <p:nvPicPr>
          <p:cNvPr id="4" name="Picture 3">
            <a:extLst>
              <a:ext uri="{FF2B5EF4-FFF2-40B4-BE49-F238E27FC236}">
                <a16:creationId xmlns:a16="http://schemas.microsoft.com/office/drawing/2014/main" id="{BC034657-A587-46A6-ACBD-51FE01304D8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5400000">
            <a:off x="2451765" y="-905312"/>
            <a:ext cx="4078282" cy="8622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92273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226</TotalTime>
  <Words>520</Words>
  <Application>Microsoft Office PowerPoint</Application>
  <PresentationFormat>On-screen Show (4:3)</PresentationFormat>
  <Paragraphs>54</Paragraphs>
  <Slides>13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Lucida Sans Unicode</vt:lpstr>
      <vt:lpstr>Times New Roman</vt:lpstr>
      <vt:lpstr>Verdana</vt:lpstr>
      <vt:lpstr>Wingdings 2</vt:lpstr>
      <vt:lpstr>Wingdings 3</vt:lpstr>
      <vt:lpstr>Concourse</vt:lpstr>
      <vt:lpstr>Preparing for New Fiscal Years – 8.3</vt:lpstr>
      <vt:lpstr>8.3 Preparing for New Fiscal Years</vt:lpstr>
      <vt:lpstr>8.3 Preparing for New Fiscal Years</vt:lpstr>
      <vt:lpstr>8.3 Preparing for New Fiscal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8.3 Preparing for New Fiscal Year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New Fiscal Years – 8.3</dc:title>
  <dc:creator>Brian</dc:creator>
  <cp:lastModifiedBy>Singh, Brian</cp:lastModifiedBy>
  <cp:revision>12</cp:revision>
  <dcterms:created xsi:type="dcterms:W3CDTF">2017-05-17T14:43:15Z</dcterms:created>
  <dcterms:modified xsi:type="dcterms:W3CDTF">2022-11-23T17:01:52Z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8711958</vt:lpwstr>
  </property>
  <property fmtid="{D5CDD505-2E9C-101B-9397-08002B2CF9AE}" pid="3" name="NXPowerLiteSettings">
    <vt:lpwstr>C7000400038000</vt:lpwstr>
  </property>
  <property fmtid="{D5CDD505-2E9C-101B-9397-08002B2CF9AE}" pid="4" name="NXPowerLiteVersion">
    <vt:lpwstr>S9.0.1</vt:lpwstr>
  </property>
</Properties>
</file>