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77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288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1085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0269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229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973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031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7463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79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15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573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50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81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50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50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141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58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270BE0A-F9E4-4222-BF93-273574F5550C}" type="datetimeFigureOut">
              <a:rPr lang="en-CA" smtClean="0"/>
              <a:t>2020-02-04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9506D4-919F-4116-A8CB-C66F26EFF6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9755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70D3E-A1D2-4992-8B72-ADE7651F0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>
                <a:solidFill>
                  <a:schemeClr val="tx2"/>
                </a:solidFill>
              </a:rPr>
              <a:t>Provincial &amp; Territorial Gov’t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ED64C-8BBE-4908-8501-84FC3548B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  <a:p>
            <a:r>
              <a:rPr lang="en-CA">
                <a:solidFill>
                  <a:schemeClr val="tx1">
                    <a:alpha val="80000"/>
                  </a:schemeClr>
                </a:solidFill>
              </a:rPr>
              <a:t>CPW4U</a:t>
            </a:r>
          </a:p>
        </p:txBody>
      </p:sp>
    </p:spTree>
    <p:extLst>
      <p:ext uri="{BB962C8B-B14F-4D97-AF65-F5344CB8AC3E}">
        <p14:creationId xmlns:p14="http://schemas.microsoft.com/office/powerpoint/2010/main" val="654265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ADD531-0073-4F55-9DD9-C0D78194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190626"/>
            <a:ext cx="9485948" cy="5334000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This system produces a great deal more discussion among all members and not confrontational style decision making </a:t>
            </a:r>
          </a:p>
          <a:p>
            <a:r>
              <a:rPr lang="en-CA" sz="2600" dirty="0">
                <a:solidFill>
                  <a:schemeClr val="tx1"/>
                </a:solidFill>
              </a:rPr>
              <a:t>Downside is that its very difficult for voters to pass judgment on a government’s performance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Without parties, there isn’t a clear focus </a:t>
            </a:r>
            <a:r>
              <a:rPr lang="en-CA" sz="2600">
                <a:solidFill>
                  <a:schemeClr val="tx1"/>
                </a:solidFill>
              </a:rPr>
              <a:t>of accountability </a:t>
            </a:r>
            <a:endParaRPr lang="en-CA" sz="2600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79E4A8-F53A-4415-BB4B-9FB17CFE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9577388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Gov’t of the territories </a:t>
            </a:r>
          </a:p>
        </p:txBody>
      </p:sp>
    </p:spTree>
    <p:extLst>
      <p:ext uri="{BB962C8B-B14F-4D97-AF65-F5344CB8AC3E}">
        <p14:creationId xmlns:p14="http://schemas.microsoft.com/office/powerpoint/2010/main" val="3999600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ADD531-0073-4F55-9DD9-C0D78194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The functions of government are divided between 2 or more levels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A national government &amp; provinces or states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Canada is a </a:t>
            </a:r>
            <a:r>
              <a:rPr lang="en-CA" sz="2600" b="1" dirty="0">
                <a:solidFill>
                  <a:schemeClr val="tx1"/>
                </a:solidFill>
              </a:rPr>
              <a:t>Federation </a:t>
            </a:r>
          </a:p>
          <a:p>
            <a:r>
              <a:rPr lang="en-CA" sz="2600" dirty="0">
                <a:solidFill>
                  <a:schemeClr val="tx1"/>
                </a:solidFill>
              </a:rPr>
              <a:t>In Canada, the federation is made up of a national gov’t, 10 provincial gov’ts &amp; 3 territorial gov’ts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79E4A8-F53A-4415-BB4B-9FB17CFE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federation</a:t>
            </a:r>
          </a:p>
        </p:txBody>
      </p:sp>
    </p:spTree>
    <p:extLst>
      <p:ext uri="{BB962C8B-B14F-4D97-AF65-F5344CB8AC3E}">
        <p14:creationId xmlns:p14="http://schemas.microsoft.com/office/powerpoint/2010/main" val="1848786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ADD531-0073-4F55-9DD9-C0D78194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The governing arrangement in the provinces is much the same as the federal structure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Public’s main participation is through electing a representative body called the </a:t>
            </a:r>
            <a:r>
              <a:rPr lang="en-CA" sz="2600" b="1" dirty="0">
                <a:solidFill>
                  <a:schemeClr val="tx1"/>
                </a:solidFill>
              </a:rPr>
              <a:t>legislative assembly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In Quebec it’s called a </a:t>
            </a:r>
            <a:r>
              <a:rPr lang="en-CA" sz="2600" b="1" dirty="0">
                <a:solidFill>
                  <a:schemeClr val="tx1"/>
                </a:solidFill>
              </a:rPr>
              <a:t>national assembly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All provincial legislatures are </a:t>
            </a:r>
            <a:r>
              <a:rPr lang="en-CA" sz="2600" b="1" dirty="0">
                <a:solidFill>
                  <a:schemeClr val="tx1"/>
                </a:solidFill>
              </a:rPr>
              <a:t>unicameral  </a:t>
            </a:r>
            <a:r>
              <a:rPr lang="en-CA" sz="2600" dirty="0">
                <a:solidFill>
                  <a:schemeClr val="tx1"/>
                </a:solidFill>
              </a:rPr>
              <a:t>- no senate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79E4A8-F53A-4415-BB4B-9FB17CFE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federation</a:t>
            </a:r>
          </a:p>
        </p:txBody>
      </p:sp>
    </p:spTree>
    <p:extLst>
      <p:ext uri="{BB962C8B-B14F-4D97-AF65-F5344CB8AC3E}">
        <p14:creationId xmlns:p14="http://schemas.microsoft.com/office/powerpoint/2010/main" val="389234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ADD531-0073-4F55-9DD9-C0D78194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9485948" cy="4669159"/>
          </a:xfrm>
        </p:spPr>
        <p:txBody>
          <a:bodyPr>
            <a:normAutofit/>
          </a:bodyPr>
          <a:lstStyle/>
          <a:p>
            <a:r>
              <a:rPr lang="en-CA" sz="2600" b="1" dirty="0">
                <a:solidFill>
                  <a:schemeClr val="tx1"/>
                </a:solidFill>
              </a:rPr>
              <a:t>Lieutenant Governor – </a:t>
            </a:r>
            <a:r>
              <a:rPr lang="en-CA" sz="2600" dirty="0">
                <a:solidFill>
                  <a:schemeClr val="tx1"/>
                </a:solidFill>
              </a:rPr>
              <a:t>the official head of the provincial government </a:t>
            </a:r>
          </a:p>
          <a:p>
            <a:r>
              <a:rPr lang="en-CA" sz="2600" dirty="0">
                <a:solidFill>
                  <a:schemeClr val="tx1"/>
                </a:solidFill>
              </a:rPr>
              <a:t>Much like the governor general at the federal level </a:t>
            </a:r>
          </a:p>
          <a:p>
            <a:r>
              <a:rPr lang="en-CA" sz="2600" dirty="0">
                <a:solidFill>
                  <a:schemeClr val="tx1"/>
                </a:solidFill>
              </a:rPr>
              <a:t>Appointed by the governor general on the advice of the Prime Minister </a:t>
            </a:r>
          </a:p>
          <a:p>
            <a:r>
              <a:rPr lang="en-CA" sz="2600" dirty="0">
                <a:solidFill>
                  <a:schemeClr val="tx1"/>
                </a:solidFill>
              </a:rPr>
              <a:t>Role is to act as an agent of the federal gov’t keeping an eye on the provinces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In reality, any intervention in provincial affairs by the lieutenant governor would not be tolerated </a:t>
            </a:r>
          </a:p>
          <a:p>
            <a:endParaRPr lang="en-CA" sz="2600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79E4A8-F53A-4415-BB4B-9FB17CFE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9577388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Unicameral – provincial gov’t</a:t>
            </a:r>
          </a:p>
        </p:txBody>
      </p:sp>
    </p:spTree>
    <p:extLst>
      <p:ext uri="{BB962C8B-B14F-4D97-AF65-F5344CB8AC3E}">
        <p14:creationId xmlns:p14="http://schemas.microsoft.com/office/powerpoint/2010/main" val="707891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ADD531-0073-4F55-9DD9-C0D78194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9485948" cy="4669159"/>
          </a:xfrm>
        </p:spPr>
        <p:txBody>
          <a:bodyPr>
            <a:normAutofit/>
          </a:bodyPr>
          <a:lstStyle/>
          <a:p>
            <a:r>
              <a:rPr lang="en-CA" sz="2600" b="1" dirty="0">
                <a:solidFill>
                  <a:schemeClr val="tx1"/>
                </a:solidFill>
              </a:rPr>
              <a:t>Premier </a:t>
            </a:r>
            <a:r>
              <a:rPr lang="en-CA" sz="2600" dirty="0">
                <a:solidFill>
                  <a:schemeClr val="tx1"/>
                </a:solidFill>
              </a:rPr>
              <a:t>– leader of the party with the most seats in legislature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Each party selects its leader internally – in much the same way as the leaders of Federal parties are selected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Premier selects his or her cabinet from the elected MPP’s who sit in the legislature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79E4A8-F53A-4415-BB4B-9FB17CFE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9577388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Lieutenant gov’t in provinces</a:t>
            </a:r>
          </a:p>
        </p:txBody>
      </p:sp>
    </p:spTree>
    <p:extLst>
      <p:ext uri="{BB962C8B-B14F-4D97-AF65-F5344CB8AC3E}">
        <p14:creationId xmlns:p14="http://schemas.microsoft.com/office/powerpoint/2010/main" val="838194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ADD531-0073-4F55-9DD9-C0D78194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9485948" cy="4669159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3 main differences from federal government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Legislative assembly instead of house of commons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No second chamber like senate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Lieutenant governor instead of governor general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79E4A8-F53A-4415-BB4B-9FB17CFE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9577388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Lieutenant gov’t in provinces</a:t>
            </a:r>
          </a:p>
        </p:txBody>
      </p:sp>
    </p:spTree>
    <p:extLst>
      <p:ext uri="{BB962C8B-B14F-4D97-AF65-F5344CB8AC3E}">
        <p14:creationId xmlns:p14="http://schemas.microsoft.com/office/powerpoint/2010/main" val="32745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ADD531-0073-4F55-9DD9-C0D78194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9485948" cy="5031109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Members known as </a:t>
            </a:r>
            <a:r>
              <a:rPr lang="en-CA" sz="2600" b="1" dirty="0">
                <a:solidFill>
                  <a:schemeClr val="tx1"/>
                </a:solidFill>
              </a:rPr>
              <a:t>MLAs</a:t>
            </a:r>
            <a:r>
              <a:rPr lang="en-CA" sz="2600" dirty="0">
                <a:solidFill>
                  <a:schemeClr val="tx1"/>
                </a:solidFill>
              </a:rPr>
              <a:t> across the country with 3 exceptions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Ontario MPPs </a:t>
            </a:r>
            <a:r>
              <a:rPr lang="en-CA" sz="2600" dirty="0">
                <a:solidFill>
                  <a:schemeClr val="tx1"/>
                </a:solidFill>
              </a:rPr>
              <a:t>– Members of Provincial Parliament – presumptuous affection since there is only one real parliament in Canada </a:t>
            </a:r>
          </a:p>
          <a:p>
            <a:r>
              <a:rPr lang="en-CA" sz="2600" dirty="0">
                <a:solidFill>
                  <a:schemeClr val="tx1"/>
                </a:solidFill>
              </a:rPr>
              <a:t>Quebec known as </a:t>
            </a:r>
            <a:r>
              <a:rPr lang="en-CA" sz="2600" b="1" dirty="0">
                <a:solidFill>
                  <a:schemeClr val="tx1"/>
                </a:solidFill>
              </a:rPr>
              <a:t>MNAs </a:t>
            </a:r>
            <a:r>
              <a:rPr lang="en-CA" sz="2600" dirty="0">
                <a:solidFill>
                  <a:schemeClr val="tx1"/>
                </a:solidFill>
              </a:rPr>
              <a:t>– Members of National Assembly, to reflect independent, nation-like status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Newfoundland and Labrador known as </a:t>
            </a:r>
            <a:r>
              <a:rPr lang="en-CA" sz="2600" b="1" dirty="0">
                <a:solidFill>
                  <a:schemeClr val="tx1"/>
                </a:solidFill>
              </a:rPr>
              <a:t>MHAs </a:t>
            </a:r>
            <a:r>
              <a:rPr lang="en-CA" sz="2600" dirty="0">
                <a:solidFill>
                  <a:schemeClr val="tx1"/>
                </a:solidFill>
              </a:rPr>
              <a:t>– Members of house of Assembly  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79E4A8-F53A-4415-BB4B-9FB17CFE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9577388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3 main differences between fed &amp; prov</a:t>
            </a:r>
          </a:p>
        </p:txBody>
      </p:sp>
    </p:spTree>
    <p:extLst>
      <p:ext uri="{BB962C8B-B14F-4D97-AF65-F5344CB8AC3E}">
        <p14:creationId xmlns:p14="http://schemas.microsoft.com/office/powerpoint/2010/main" val="2612617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ADD531-0073-4F55-9DD9-C0D78194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9485948" cy="5031109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Because of the </a:t>
            </a:r>
            <a:r>
              <a:rPr lang="en-CA" sz="2600" b="1" dirty="0">
                <a:solidFill>
                  <a:schemeClr val="tx1"/>
                </a:solidFill>
              </a:rPr>
              <a:t>presence of First Nations Populations </a:t>
            </a:r>
            <a:r>
              <a:rPr lang="en-CA" sz="2600" dirty="0">
                <a:solidFill>
                  <a:schemeClr val="tx1"/>
                </a:solidFill>
              </a:rPr>
              <a:t>– The gov’t of the Northwest Territories (60%) and Nunavut (85%) is different than the arrangement in the Yukon (20%), and the ten provinces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The adversarial nature of party politics is replaced by a </a:t>
            </a:r>
            <a:r>
              <a:rPr lang="en-CA" sz="2600" b="1" dirty="0">
                <a:solidFill>
                  <a:schemeClr val="tx1"/>
                </a:solidFill>
              </a:rPr>
              <a:t>consensus building approach </a:t>
            </a:r>
            <a:r>
              <a:rPr lang="en-CA" sz="2600" dirty="0">
                <a:solidFill>
                  <a:schemeClr val="tx1"/>
                </a:solidFill>
              </a:rPr>
              <a:t>that reflects the large aboriginal populations in NWT and Nunavut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79E4A8-F53A-4415-BB4B-9FB17CFE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9577388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Gov’t of the territories </a:t>
            </a:r>
          </a:p>
        </p:txBody>
      </p:sp>
    </p:spTree>
    <p:extLst>
      <p:ext uri="{BB962C8B-B14F-4D97-AF65-F5344CB8AC3E}">
        <p14:creationId xmlns:p14="http://schemas.microsoft.com/office/powerpoint/2010/main" val="3959335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ADD531-0073-4F55-9DD9-C0D78194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190626"/>
            <a:ext cx="9485948" cy="5334000"/>
          </a:xfrm>
        </p:spPr>
        <p:txBody>
          <a:bodyPr>
            <a:normAutofit lnSpcReduction="10000"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The 19 members of the legislative assembly in each territory are elected as independents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They choose from among themselves, in a secret ballot, a Speaker and a Premier, followed by six other members to serve as Executive Council or Cabinet members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The remaining members are referred to as regular members and serve as the unofficial opposition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Premier and Cabinet members include only 7 of the 19 – therefore they must build consensus in order to implement policy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There is never a majority gov’t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79E4A8-F53A-4415-BB4B-9FB17CFE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9577388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Gov’t of the territories </a:t>
            </a:r>
          </a:p>
        </p:txBody>
      </p:sp>
    </p:spTree>
    <p:extLst>
      <p:ext uri="{BB962C8B-B14F-4D97-AF65-F5344CB8AC3E}">
        <p14:creationId xmlns:p14="http://schemas.microsoft.com/office/powerpoint/2010/main" val="238192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506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Provincial &amp; Territorial Gov’t</vt:lpstr>
      <vt:lpstr>federation</vt:lpstr>
      <vt:lpstr>federation</vt:lpstr>
      <vt:lpstr>Unicameral – provincial gov’t</vt:lpstr>
      <vt:lpstr>Lieutenant gov’t in provinces</vt:lpstr>
      <vt:lpstr>Lieutenant gov’t in provinces</vt:lpstr>
      <vt:lpstr>3 main differences between fed &amp; prov</vt:lpstr>
      <vt:lpstr>Gov’t of the territories </vt:lpstr>
      <vt:lpstr>Gov’t of the territories </vt:lpstr>
      <vt:lpstr>Gov’t of the territories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Provincial &amp; Territorial Gov’t</dc:title>
  <dc:creator>Brian Singh</dc:creator>
  <cp:lastModifiedBy>Brian Singh</cp:lastModifiedBy>
  <cp:revision>10</cp:revision>
  <dcterms:created xsi:type="dcterms:W3CDTF">2020-02-04T14:34:33Z</dcterms:created>
  <dcterms:modified xsi:type="dcterms:W3CDTF">2020-02-04T17:32:37Z</dcterms:modified>
</cp:coreProperties>
</file>