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CAC36-9A92-4131-A608-F55BE926E15E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0141F-5AA0-4A8B-8A62-5413B7B3BD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24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AAE8FAB-C9BD-493E-BEF0-D5227C2448B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D311989-9F32-4A6F-9BF2-5B8FFFF4B6F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FB7134F-E537-45D7-B218-F25BA3DE00C0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892586D-56E0-4D08-B67E-36F3B541A413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48756C2-D3D4-43B6-89DF-FC3091FF110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53C0824-3C89-491F-B742-BFA753D073A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3D38B8C-3092-4350-B7B4-B1BCF046172B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7EA6FD1-3CEA-4A69-8400-EE56CAAD958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84460AC-0302-4302-835D-F6A8DE6386F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AE0BB87-80C3-419A-BE47-C4A9BA35BAA8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1BF979E-73B4-4133-B395-F52C7CC3BFC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C1E1515-F0FD-4E4A-8C05-0B127ABE90F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120F763-F412-489F-A313-6ACDD28844D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458BD6B-27A1-43B5-8886-6FEE68AFC322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7FCBD5E-7DA3-4F68-93D1-CE30BE75D1D0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E3918C5-92C9-4156-B067-F51D0059A1FC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3EC118F-A227-40B6-8689-7645065F1639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4E8E2A9-62FA-4A27-B295-4C8F7AC965CD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0ED35E3-2DAD-4279-83EE-E06B120E0FD4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C2E6D5D-5DEA-4191-AC15-D46FBA6E388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797551B-C6E7-4BCC-8105-D1FFFC3C851B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82B217B-CB11-481D-8BA6-3A60CD46BA20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09D08CA-9185-46CE-9DDA-226C252F3887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82E4B4F-D18E-4054-8832-51C7D08151FC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E8B69C4-FFD5-48DD-BD16-866564C02AA7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D6FF3A0-3C4E-4B2D-9826-8BF10610E4F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AF65AE8-5750-40A2-9E38-F7BF96BC167D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3901B47-2FDB-47B5-8852-1AAFA8DFB39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- they haven’t used it yet because no one was went and physically taken an inventory of the expenses to see what has been used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1EB34-3A44-49E5-B29C-5D694C3B025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C4B100F-FFE6-4567-AAC2-7AB0F07917E9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6D85E-A2D2-4267-89FD-1AC167360B4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00976-70F7-4A95-A471-E134D2CDB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73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343B41-5CE1-4531-8CC9-49A43D260B0D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E15C7C-C371-477B-A395-8C85507161F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adjustment process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Mr. Singh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58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Adjustment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5704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4648200" y="4267200"/>
            <a:ext cx="3405188" cy="2079625"/>
            <a:chOff x="3220" y="1991"/>
            <a:chExt cx="2145" cy="1310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3220" y="2569"/>
              <a:ext cx="2145" cy="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Comic Sans MS" pitchFamily="66" charset="0"/>
                </a:rPr>
                <a:t>The required adjustment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hlink"/>
                </a:solidFill>
                <a:latin typeface="Comic Sans MS" pitchFamily="66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itchFamily="66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itchFamily="66" charset="0"/>
              </a:endParaRPr>
            </a:p>
          </p:txBody>
        </p:sp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714" b="46857"/>
            <a:stretch>
              <a:fillRect/>
            </a:stretch>
          </p:blipFill>
          <p:spPr bwMode="auto">
            <a:xfrm rot="-5400000">
              <a:off x="3557" y="2129"/>
              <a:ext cx="57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71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Introducing a New Account</a:t>
            </a:r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40370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953000" y="2590800"/>
            <a:ext cx="3394075" cy="1076325"/>
            <a:chOff x="3242" y="1257"/>
            <a:chExt cx="2138" cy="678"/>
          </a:xfrm>
        </p:grpSpPr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3800" y="1257"/>
              <a:ext cx="158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Comic Sans MS" pitchFamily="66" charset="0"/>
                </a:rPr>
                <a:t>What the balance is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hlink"/>
                </a:solidFill>
                <a:latin typeface="Comic Sans MS" pitchFamily="66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hlink"/>
                </a:solidFill>
                <a:latin typeface="Comic Sans MS" pitchFamily="66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pic>
          <p:nvPicPr>
            <p:cNvPr id="1946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0"/>
            <a:stretch>
              <a:fillRect/>
            </a:stretch>
          </p:blipFill>
          <p:spPr bwMode="auto">
            <a:xfrm>
              <a:off x="3242" y="1297"/>
              <a:ext cx="5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066800" y="4495800"/>
            <a:ext cx="78073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The income statement account related to Supplies is shown above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066800" y="5486400"/>
            <a:ext cx="78073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The accounting clerk has not used this account during the year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utoUpdateAnimBg="0"/>
      <p:bldP spid="2560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900" smtClean="0"/>
              <a:t>Expense: What Should the </a:t>
            </a:r>
            <a:br>
              <a:rPr lang="en-US" altLang="en-US" sz="3900" smtClean="0"/>
            </a:br>
            <a:r>
              <a:rPr lang="en-US" altLang="en-US" sz="3900" smtClean="0"/>
              <a:t>Balance Be?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45704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5029200" y="3733800"/>
            <a:ext cx="3648075" cy="1076325"/>
            <a:chOff x="3242" y="2126"/>
            <a:chExt cx="2298" cy="678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3800" y="2126"/>
              <a:ext cx="174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Comic Sans MS" pitchFamily="66" charset="0"/>
                </a:rPr>
                <a:t>What the balance should be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hlink"/>
                </a:solidFill>
                <a:latin typeface="Times New Roman" pitchFamily="18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pic>
          <p:nvPicPr>
            <p:cNvPr id="2151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0"/>
            <a:stretch>
              <a:fillRect/>
            </a:stretch>
          </p:blipFill>
          <p:spPr bwMode="auto">
            <a:xfrm>
              <a:off x="3242" y="2177"/>
              <a:ext cx="5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066800" y="5270500"/>
            <a:ext cx="780732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What the balance “should be” is equal to the amount of supplies “used up” during the year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the Adjustment Would Be</a:t>
            </a:r>
          </a:p>
        </p:txBody>
      </p:sp>
      <p:pic>
        <p:nvPicPr>
          <p:cNvPr id="2355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570413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4876800" y="3962400"/>
            <a:ext cx="3681413" cy="1076325"/>
            <a:chOff x="3242" y="1632"/>
            <a:chExt cx="2319" cy="678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3800" y="1632"/>
              <a:ext cx="1761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Comic Sans MS" pitchFamily="66" charset="0"/>
                </a:rPr>
                <a:t>The required adjustment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itchFamily="66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0"/>
            <a:stretch>
              <a:fillRect/>
            </a:stretch>
          </p:blipFill>
          <p:spPr bwMode="auto">
            <a:xfrm>
              <a:off x="3242" y="1672"/>
              <a:ext cx="5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33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14400" y="4191000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The adjusting entry as it would appear in the general journal</a:t>
            </a:r>
            <a:r>
              <a:rPr lang="en-US" altLang="en-US" sz="240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What that Looks Like in the Journal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2"/>
          <a:stretch>
            <a:fillRect/>
          </a:stretch>
        </p:blipFill>
        <p:spPr bwMode="auto">
          <a:xfrm>
            <a:off x="914400" y="1905000"/>
            <a:ext cx="77692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9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92200" y="5089525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Adjusting Entries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66813"/>
            <a:ext cx="7085013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002213" y="3335338"/>
            <a:ext cx="4141787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The Prepaid Insurance balance shows the total cost of insurance bought in the year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title"/>
          </p:nvPr>
        </p:nvSpPr>
        <p:spPr>
          <a:xfrm>
            <a:off x="458788" y="277813"/>
            <a:ext cx="8229600" cy="606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Adjustment #2: </a:t>
            </a:r>
            <a:br>
              <a:rPr lang="en-US" altLang="en-US" sz="4000" smtClean="0"/>
            </a:br>
            <a:r>
              <a:rPr lang="en-US" altLang="en-US" sz="4000" smtClean="0"/>
              <a:t>Prepaid Expenses</a:t>
            </a:r>
          </a:p>
        </p:txBody>
      </p:sp>
    </p:spTree>
    <p:extLst>
      <p:ext uri="{BB962C8B-B14F-4D97-AF65-F5344CB8AC3E}">
        <p14:creationId xmlns:p14="http://schemas.microsoft.com/office/powerpoint/2010/main" val="23452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the Balance?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5704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5181600" y="2971800"/>
            <a:ext cx="3394075" cy="1076325"/>
            <a:chOff x="3242" y="1257"/>
            <a:chExt cx="2138" cy="678"/>
          </a:xfrm>
        </p:grpSpPr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800" y="1257"/>
              <a:ext cx="158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Times New Roman" pitchFamily="18" charset="0"/>
                </a:rPr>
                <a:t>What the balance is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0"/>
            <a:stretch>
              <a:fillRect/>
            </a:stretch>
          </p:blipFill>
          <p:spPr bwMode="auto">
            <a:xfrm>
              <a:off x="3242" y="1297"/>
              <a:ext cx="5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95536" y="501317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/>
              <a:t>Prepaid Insurance – item paid for in advance, but one where the benefits extend into the future </a:t>
            </a: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30568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Should the Balance Be?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704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5146675" y="3375025"/>
            <a:ext cx="3648075" cy="1076325"/>
            <a:chOff x="3242" y="2126"/>
            <a:chExt cx="2298" cy="678"/>
          </a:xfrm>
        </p:grpSpPr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3800" y="2126"/>
              <a:ext cx="174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Times New Roman" pitchFamily="18" charset="0"/>
                </a:rPr>
                <a:t>What the balance should be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hlink"/>
                </a:solidFill>
                <a:latin typeface="Times New Roman" pitchFamily="18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pic>
          <p:nvPicPr>
            <p:cNvPr id="3175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0"/>
            <a:stretch>
              <a:fillRect/>
            </a:stretch>
          </p:blipFill>
          <p:spPr bwMode="auto">
            <a:xfrm>
              <a:off x="3242" y="2177"/>
              <a:ext cx="5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092200" y="4792663"/>
            <a:ext cx="780732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What the balance “should be” is determined from someone calculating the portion of the insurance policy that is “unexpired” or “not  used up yet, but paid for”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did you Get $1200?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7988"/>
          </a:xfrm>
        </p:spPr>
        <p:txBody>
          <a:bodyPr/>
          <a:lstStyle/>
          <a:p>
            <a:pPr eaLnBrk="1" hangingPunct="1"/>
            <a:r>
              <a:rPr lang="en-US" altLang="en-US" smtClean="0"/>
              <a:t>An Insurance policy was purchased on September 1</a:t>
            </a:r>
            <a:r>
              <a:rPr lang="en-US" altLang="en-US" baseline="30000" smtClean="0"/>
              <a:t>st</a:t>
            </a:r>
            <a:r>
              <a:rPr lang="en-US" altLang="en-US" smtClean="0"/>
              <a:t> for one year.  The fiscal period expires Dec. 31.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27125" y="3779838"/>
            <a:ext cx="71834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900">
                <a:solidFill>
                  <a:srgbClr val="777777"/>
                </a:solidFill>
                <a:latin typeface="Verdana" pitchFamily="34" charset="0"/>
              </a:rPr>
              <a:t>As of Dec. 31, how many months of insurance have been used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900">
                <a:solidFill>
                  <a:srgbClr val="777777"/>
                </a:solidFill>
                <a:latin typeface="Verdana" pitchFamily="34" charset="0"/>
              </a:rPr>
              <a:t>	- 4 months have been used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9552" y="5532437"/>
            <a:ext cx="4641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77777"/>
                </a:solidFill>
                <a:latin typeface="Verdana" pitchFamily="34" charset="0"/>
              </a:rPr>
              <a:t>Each month costs: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77777"/>
                </a:solidFill>
                <a:latin typeface="Verdana" pitchFamily="34" charset="0"/>
              </a:rPr>
              <a:t>	$1800 / 12mo. = $150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838700" y="5562600"/>
            <a:ext cx="4305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77777"/>
                </a:solidFill>
                <a:latin typeface="Verdana" pitchFamily="34" charset="0"/>
              </a:rPr>
              <a:t>4 months have been used: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77777"/>
                </a:solidFill>
                <a:latin typeface="Verdana" pitchFamily="34" charset="0"/>
              </a:rPr>
              <a:t>	$150*4 = $600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886200" y="56388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</p:spTree>
    <p:extLst>
      <p:ext uri="{BB962C8B-B14F-4D97-AF65-F5344CB8AC3E}">
        <p14:creationId xmlns:p14="http://schemas.microsoft.com/office/powerpoint/2010/main" val="9067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utoUpdateAnimBg="0"/>
      <p:bldP spid="3994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Adjustment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45704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3962400" y="4343400"/>
            <a:ext cx="3405188" cy="2079625"/>
            <a:chOff x="3220" y="1991"/>
            <a:chExt cx="2145" cy="1310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3220" y="2569"/>
              <a:ext cx="2145" cy="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Times New Roman" pitchFamily="18" charset="0"/>
                </a:rPr>
                <a:t>The required adjustment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hlink"/>
                </a:solidFill>
                <a:latin typeface="Times New Roman" pitchFamily="18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714" b="46857"/>
            <a:stretch>
              <a:fillRect/>
            </a:stretch>
          </p:blipFill>
          <p:spPr bwMode="auto">
            <a:xfrm rot="-5400000">
              <a:off x="3557" y="2129"/>
              <a:ext cx="57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27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At the end of the fiscal year or year end companies need to prepare financial statements – We must ensure that all </a:t>
            </a:r>
          </a:p>
          <a:p>
            <a:r>
              <a:rPr lang="en-CA" dirty="0" smtClean="0"/>
              <a:t>1. Accounts are brought up to date </a:t>
            </a:r>
          </a:p>
          <a:p>
            <a:r>
              <a:rPr lang="en-CA" dirty="0" smtClean="0"/>
              <a:t>2. Late transactions are taken into account </a:t>
            </a:r>
          </a:p>
          <a:p>
            <a:r>
              <a:rPr lang="en-CA" dirty="0" smtClean="0"/>
              <a:t>3. Calculations have been made correctly </a:t>
            </a:r>
          </a:p>
          <a:p>
            <a:r>
              <a:rPr lang="en-CA" dirty="0" smtClean="0"/>
              <a:t>4. Accounting principles and standards have been followed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30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1625"/>
            <a:ext cx="77692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Introducing Your 2</a:t>
            </a:r>
            <a:r>
              <a:rPr lang="en-US" altLang="en-US" baseline="30000" smtClean="0"/>
              <a:t>nd</a:t>
            </a:r>
            <a:r>
              <a:rPr lang="en-US" altLang="en-US" smtClean="0"/>
              <a:t> New Account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5704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5181600" y="2743200"/>
            <a:ext cx="3394075" cy="1076325"/>
            <a:chOff x="3242" y="1257"/>
            <a:chExt cx="2138" cy="678"/>
          </a:xfrm>
        </p:grpSpPr>
        <p:sp>
          <p:nvSpPr>
            <p:cNvPr id="37895" name="Rectangle 5"/>
            <p:cNvSpPr>
              <a:spLocks noChangeArrowheads="1"/>
            </p:cNvSpPr>
            <p:nvPr/>
          </p:nvSpPr>
          <p:spPr bwMode="auto">
            <a:xfrm>
              <a:off x="3800" y="1257"/>
              <a:ext cx="158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Times New Roman" pitchFamily="18" charset="0"/>
                </a:rPr>
                <a:t>What the balance is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pic>
          <p:nvPicPr>
            <p:cNvPr id="3789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0"/>
            <a:stretch>
              <a:fillRect/>
            </a:stretch>
          </p:blipFill>
          <p:spPr bwMode="auto">
            <a:xfrm>
              <a:off x="3242" y="1297"/>
              <a:ext cx="5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066800" y="4572000"/>
            <a:ext cx="78073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The income statement account related to Prepaid Insurance is shown above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990600" y="5943600"/>
            <a:ext cx="78073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The accounting clerk has not used this account during the year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utoUpdateAnimBg="0"/>
      <p:bldP spid="4404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077200" cy="682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300" smtClean="0"/>
              <a:t>Expense: What Should the Balance Be?</a:t>
            </a: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5704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5105400" y="4114800"/>
            <a:ext cx="3648075" cy="1076325"/>
            <a:chOff x="3242" y="2126"/>
            <a:chExt cx="2298" cy="678"/>
          </a:xfrm>
        </p:grpSpPr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3800" y="2126"/>
              <a:ext cx="174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Times New Roman" pitchFamily="18" charset="0"/>
                </a:rPr>
                <a:t>What the balance should be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hlink"/>
                </a:solidFill>
                <a:latin typeface="Times New Roman" pitchFamily="18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pic>
          <p:nvPicPr>
            <p:cNvPr id="3994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0"/>
            <a:stretch>
              <a:fillRect/>
            </a:stretch>
          </p:blipFill>
          <p:spPr bwMode="auto">
            <a:xfrm>
              <a:off x="3242" y="2177"/>
              <a:ext cx="5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092200" y="4897438"/>
            <a:ext cx="780732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What the balance “should be” is the amount of the insurance policy that has expired at year’s end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1625"/>
            <a:ext cx="80740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What the Adjustment Should Be?</a:t>
            </a:r>
          </a:p>
        </p:txBody>
      </p:sp>
      <p:pic>
        <p:nvPicPr>
          <p:cNvPr id="4198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5704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4800600" y="3810000"/>
            <a:ext cx="3681413" cy="1076325"/>
            <a:chOff x="3242" y="1632"/>
            <a:chExt cx="2319" cy="678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3800" y="1632"/>
              <a:ext cx="1761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Comic Sans MS" pitchFamily="66" charset="0"/>
                </a:rPr>
                <a:t>The required adjustment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hlink"/>
                </a:solidFill>
                <a:latin typeface="Times New Roman" pitchFamily="18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0"/>
            <a:stretch>
              <a:fillRect/>
            </a:stretch>
          </p:blipFill>
          <p:spPr bwMode="auto">
            <a:xfrm>
              <a:off x="3242" y="1672"/>
              <a:ext cx="5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57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1625"/>
            <a:ext cx="75406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What it Looks Like in the Journal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07"/>
          <a:stretch>
            <a:fillRect/>
          </a:stretch>
        </p:blipFill>
        <p:spPr bwMode="auto">
          <a:xfrm>
            <a:off x="762000" y="1752600"/>
            <a:ext cx="776922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38200" y="5257800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The adjusting entry for insurance as it would appear in the general journal</a:t>
            </a:r>
            <a:r>
              <a:rPr lang="en-US" altLang="en-US" sz="240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092200" y="5089525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Adjusting Entries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8788" y="277813"/>
            <a:ext cx="8229600" cy="682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Adjustment #3: </a:t>
            </a:r>
            <a:br>
              <a:rPr lang="en-US" altLang="en-US" sz="4000" smtClean="0"/>
            </a:br>
            <a:r>
              <a:rPr lang="en-US" altLang="en-US" sz="4000" smtClean="0"/>
              <a:t>Late Arriving Invoices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37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334000" y="4419600"/>
            <a:ext cx="41417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The Accounts Payable balance does not include two invoices that arrived late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Two late invoices have arrived</a:t>
            </a:r>
          </a:p>
          <a:p>
            <a:pPr lvl="1" eaLnBrk="1" hangingPunct="1"/>
            <a:r>
              <a:rPr lang="en-US" altLang="en-US" sz="3600" smtClean="0"/>
              <a:t>$212 for the Telephone Bill</a:t>
            </a:r>
          </a:p>
          <a:p>
            <a:pPr lvl="1" eaLnBrk="1" hangingPunct="1"/>
            <a:r>
              <a:rPr lang="en-US" altLang="en-US" sz="3600" smtClean="0"/>
              <a:t>$315 for the Utilities Bill</a:t>
            </a:r>
          </a:p>
        </p:txBody>
      </p:sp>
    </p:spTree>
    <p:extLst>
      <p:ext uri="{BB962C8B-B14F-4D97-AF65-F5344CB8AC3E}">
        <p14:creationId xmlns:p14="http://schemas.microsoft.com/office/powerpoint/2010/main" val="7404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the Balance?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5704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914400" y="5181600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Little analysis is needed for this adjustment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Adjustment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5704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990600" y="5257800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Simply enter the late invoices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Adjustment contd.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5704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990600" y="4876800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Simply enter the late invoices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Should the Balance Be?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5704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14400" y="5029200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And calculate the adjusted balance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do we revenue? </a:t>
            </a:r>
          </a:p>
          <a:p>
            <a:r>
              <a:rPr lang="en-CA" dirty="0" smtClean="0"/>
              <a:t>Ex: If I have a tutoring service and I tutor a student for 1 hour and make $50, but he will pay me later, do I recognize revenue? </a:t>
            </a:r>
          </a:p>
          <a:p>
            <a:endParaRPr lang="en-CA" dirty="0"/>
          </a:p>
          <a:p>
            <a:r>
              <a:rPr lang="en-CA" b="1" dirty="0" smtClean="0"/>
              <a:t>Accrual Accounting </a:t>
            </a:r>
            <a:r>
              <a:rPr lang="en-CA" dirty="0" smtClean="0"/>
              <a:t>means attempting to record revenues and expenses when they happen, regardless of whether cash was received or paid</a:t>
            </a:r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Accrual Accounting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36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Expense: What is the Balance?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676400"/>
            <a:ext cx="3876675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Adjustments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676400"/>
            <a:ext cx="3876675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The What Should the Balance Be?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1752600"/>
            <a:ext cx="3814762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8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What that Looks Like in the Journal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"/>
          <a:stretch>
            <a:fillRect/>
          </a:stretch>
        </p:blipFill>
        <p:spPr bwMode="auto">
          <a:xfrm>
            <a:off x="762000" y="1676400"/>
            <a:ext cx="77692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838200" y="5711825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The adjusting entry for late invoices as it would appear in the general journal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191000" y="2590800"/>
            <a:ext cx="4724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 adjusting entries have brought balance sheet accounts up to date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folHlink"/>
                </a:solidFill>
              </a:rPr>
              <a:t>Summary 1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1054100" y="188913"/>
            <a:ext cx="6696075" cy="641350"/>
            <a:chOff x="726" y="247"/>
            <a:chExt cx="4218" cy="404"/>
          </a:xfrm>
        </p:grpSpPr>
        <p:sp>
          <p:nvSpPr>
            <p:cNvPr id="66569" name="Text Box 5"/>
            <p:cNvSpPr txBox="1">
              <a:spLocks noChangeArrowheads="1"/>
            </p:cNvSpPr>
            <p:nvPr/>
          </p:nvSpPr>
          <p:spPr bwMode="auto">
            <a:xfrm>
              <a:off x="726" y="247"/>
              <a:ext cx="41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hlink"/>
                  </a:solidFill>
                </a:rPr>
                <a:t>Adjusting Entries—Summary</a:t>
              </a:r>
            </a:p>
          </p:txBody>
        </p:sp>
        <p:sp>
          <p:nvSpPr>
            <p:cNvPr id="66570" name="Rectangle 6"/>
            <p:cNvSpPr>
              <a:spLocks noChangeArrowheads="1"/>
            </p:cNvSpPr>
            <p:nvPr/>
          </p:nvSpPr>
          <p:spPr bwMode="auto">
            <a:xfrm>
              <a:off x="4640" y="384"/>
              <a:ext cx="304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279650"/>
            <a:ext cx="20018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3683000"/>
            <a:ext cx="20018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5073650"/>
            <a:ext cx="20018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458913" y="1989138"/>
            <a:ext cx="226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Balance Sheet</a:t>
            </a:r>
            <a:endParaRPr lang="en-US" altLang="en-US" b="1">
              <a:solidFill>
                <a:srgbClr val="C26E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8600" y="5791200"/>
            <a:ext cx="84582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And have recorded expenses in related accounts on the income statement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folHlink"/>
                </a:solidFill>
              </a:rPr>
              <a:t>Summary 2</a:t>
            </a:r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1066800" y="219075"/>
            <a:ext cx="6696075" cy="641350"/>
            <a:chOff x="726" y="247"/>
            <a:chExt cx="4218" cy="404"/>
          </a:xfrm>
        </p:grpSpPr>
        <p:sp>
          <p:nvSpPr>
            <p:cNvPr id="68623" name="Text Box 5"/>
            <p:cNvSpPr txBox="1">
              <a:spLocks noChangeArrowheads="1"/>
            </p:cNvSpPr>
            <p:nvPr/>
          </p:nvSpPr>
          <p:spPr bwMode="auto">
            <a:xfrm>
              <a:off x="726" y="247"/>
              <a:ext cx="41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hlink"/>
                  </a:solidFill>
                </a:rPr>
                <a:t>Adjusting Entries—Summary</a:t>
              </a:r>
            </a:p>
          </p:txBody>
        </p:sp>
        <p:sp>
          <p:nvSpPr>
            <p:cNvPr id="68624" name="Rectangle 6"/>
            <p:cNvSpPr>
              <a:spLocks noChangeArrowheads="1"/>
            </p:cNvSpPr>
            <p:nvPr/>
          </p:nvSpPr>
          <p:spPr bwMode="auto">
            <a:xfrm>
              <a:off x="4640" y="384"/>
              <a:ext cx="304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pic>
        <p:nvPicPr>
          <p:cNvPr id="686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0018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20018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0018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1524000" y="1600200"/>
            <a:ext cx="226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Balance Sheet</a:t>
            </a:r>
            <a:endParaRPr lang="en-US" altLang="en-US" b="1">
              <a:solidFill>
                <a:schemeClr val="accent2"/>
              </a:solidFill>
            </a:endParaRPr>
          </a:p>
        </p:txBody>
      </p:sp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20939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5334000" y="1600200"/>
            <a:ext cx="280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Income Statement</a:t>
            </a:r>
            <a:endParaRPr lang="en-US" altLang="en-US" b="1">
              <a:solidFill>
                <a:schemeClr val="accent2"/>
              </a:solidFill>
            </a:endParaRPr>
          </a:p>
        </p:txBody>
      </p:sp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0939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8" name="Group 14"/>
          <p:cNvGrpSpPr>
            <a:grpSpLocks/>
          </p:cNvGrpSpPr>
          <p:nvPr/>
        </p:nvGrpSpPr>
        <p:grpSpPr bwMode="auto">
          <a:xfrm>
            <a:off x="4732338" y="4038600"/>
            <a:ext cx="4411662" cy="1444625"/>
            <a:chOff x="2981" y="3168"/>
            <a:chExt cx="2779" cy="910"/>
          </a:xfrm>
        </p:grpSpPr>
        <p:pic>
          <p:nvPicPr>
            <p:cNvPr id="68621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38"/>
            <a:stretch>
              <a:fillRect/>
            </a:stretch>
          </p:blipFill>
          <p:spPr bwMode="auto">
            <a:xfrm>
              <a:off x="4355" y="3168"/>
              <a:ext cx="1405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2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27"/>
            <a:stretch>
              <a:fillRect/>
            </a:stretch>
          </p:blipFill>
          <p:spPr bwMode="auto">
            <a:xfrm>
              <a:off x="2981" y="3217"/>
              <a:ext cx="1388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00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Adjusting for Unearned Revenue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Unearned Revenue is a liability – it occurs when you are paid in advance of providing a service.</a:t>
            </a:r>
          </a:p>
          <a:p>
            <a:pPr eaLnBrk="1" hangingPunct="1"/>
            <a:r>
              <a:rPr lang="en-US" altLang="en-US" dirty="0" smtClean="0"/>
              <a:t>If the accounting department puts advance payments into Revenue, this is an error that needs to be corrected: </a:t>
            </a:r>
          </a:p>
          <a:p>
            <a:pPr eaLnBrk="1" hangingPunct="1"/>
            <a:r>
              <a:rPr lang="en-US" altLang="en-US" dirty="0" smtClean="0"/>
              <a:t>DR Revenue (to reduce it); CR Unearned Revenue (to increase it)</a:t>
            </a:r>
          </a:p>
        </p:txBody>
      </p:sp>
    </p:spTree>
    <p:extLst>
      <p:ext uri="{BB962C8B-B14F-4D97-AF65-F5344CB8AC3E}">
        <p14:creationId xmlns:p14="http://schemas.microsoft.com/office/powerpoint/2010/main" val="32385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Suppose you were going to tutor a student next month but they paid you today or put a deposit down for $5000</a:t>
            </a:r>
          </a:p>
          <a:p>
            <a:r>
              <a:rPr lang="en-CA" dirty="0" smtClean="0"/>
              <a:t>Do you recognize revenue? </a:t>
            </a:r>
          </a:p>
          <a:p>
            <a:r>
              <a:rPr lang="en-CA" dirty="0" smtClean="0"/>
              <a:t>If you recognize revenue, doesn’t it go against the revenue recognition principle?</a:t>
            </a:r>
          </a:p>
          <a:p>
            <a:r>
              <a:rPr lang="en-CA" dirty="0" smtClean="0"/>
              <a:t>This principle says revenue must be recognized when the service is done</a:t>
            </a:r>
          </a:p>
          <a:p>
            <a:r>
              <a:rPr lang="en-CA" dirty="0" smtClean="0"/>
              <a:t>So we would need to take it out of Fees earned and create a new account called???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Unearned Revenue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39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Unearned Revenue 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29600" cy="186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64502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/>
              <a:t>$5000 is debited to fees earned and credited to unearned revenue </a:t>
            </a: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39043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need to consider “time” when doing accrual accounting </a:t>
            </a:r>
          </a:p>
          <a:p>
            <a:r>
              <a:rPr lang="en-CA" dirty="0" smtClean="0"/>
              <a:t>Example – office supplies might be used daily but the clerk will be unable to attach a dollar figure to the usage </a:t>
            </a:r>
          </a:p>
          <a:p>
            <a:r>
              <a:rPr lang="en-CA" dirty="0" smtClean="0"/>
              <a:t>At a certain point in time, we need to financially measure, and be aware of revenue and expenses amounts. </a:t>
            </a:r>
          </a:p>
          <a:p>
            <a:r>
              <a:rPr lang="en-CA" dirty="0" smtClean="0"/>
              <a:t>This is called the </a:t>
            </a:r>
            <a:r>
              <a:rPr lang="en-CA" b="1" dirty="0" smtClean="0"/>
              <a:t>time period concept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Accrual Accounting </a:t>
            </a:r>
            <a:r>
              <a:rPr lang="en-CA" dirty="0" smtClean="0"/>
              <a:t>Cont’d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64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At the end of the fiscal period we adjust accounts by making </a:t>
            </a:r>
            <a:r>
              <a:rPr lang="en-CA" b="1" dirty="0" smtClean="0"/>
              <a:t>adjusting entries </a:t>
            </a:r>
          </a:p>
          <a:p>
            <a:endParaRPr lang="en-CA" dirty="0" smtClean="0"/>
          </a:p>
          <a:p>
            <a:r>
              <a:rPr lang="en-CA" dirty="0" smtClean="0"/>
              <a:t>These are journal entries that assigns an amount of revenue or expense to the appropriate account to its true value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Adjusting the Accounts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34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 will look at the adjusting entries for four main areas</a:t>
            </a:r>
          </a:p>
          <a:p>
            <a:pPr lvl="1" eaLnBrk="1" hangingPunct="1"/>
            <a:r>
              <a:rPr lang="en-US" altLang="en-US" dirty="0" smtClean="0"/>
              <a:t>Supplies</a:t>
            </a:r>
          </a:p>
          <a:p>
            <a:pPr lvl="1" eaLnBrk="1" hangingPunct="1"/>
            <a:r>
              <a:rPr lang="en-US" altLang="en-US" dirty="0" smtClean="0"/>
              <a:t>Prepaid Expenses </a:t>
            </a:r>
          </a:p>
          <a:p>
            <a:pPr lvl="1" eaLnBrk="1" hangingPunct="1"/>
            <a:r>
              <a:rPr lang="en-US" altLang="en-US" dirty="0" smtClean="0"/>
              <a:t>Late Arriving Invoices</a:t>
            </a:r>
          </a:p>
          <a:p>
            <a:pPr lvl="1" eaLnBrk="1" hangingPunct="1"/>
            <a:r>
              <a:rPr lang="en-US" altLang="en-US" dirty="0" smtClean="0"/>
              <a:t>Unearned Revenue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8.1 The Adjustment Process</a:t>
            </a:r>
          </a:p>
        </p:txBody>
      </p:sp>
    </p:spTree>
    <p:extLst>
      <p:ext uri="{BB962C8B-B14F-4D97-AF65-F5344CB8AC3E}">
        <p14:creationId xmlns:p14="http://schemas.microsoft.com/office/powerpoint/2010/main" val="12988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92200" y="5089525"/>
            <a:ext cx="780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Adjusting Entries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3613" cy="682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Adjustment #1: Supplies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2663"/>
            <a:ext cx="7313613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002213" y="3335338"/>
            <a:ext cx="4141787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The Supplies balance shows the total supplies purchased in the year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the Balance?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5704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4800600" y="3962400"/>
            <a:ext cx="3394075" cy="1076325"/>
            <a:chOff x="3242" y="1257"/>
            <a:chExt cx="2138" cy="678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800" y="1257"/>
              <a:ext cx="158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Comic Sans MS" pitchFamily="66" charset="0"/>
                </a:rPr>
                <a:t>What the balance is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itchFamily="66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itchFamily="66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itchFamily="66" charset="0"/>
              </a:endParaRPr>
            </a:p>
          </p:txBody>
        </p:sp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0"/>
            <a:stretch>
              <a:fillRect/>
            </a:stretch>
          </p:blipFill>
          <p:spPr bwMode="auto">
            <a:xfrm>
              <a:off x="3242" y="1297"/>
              <a:ext cx="5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06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Should The Balance Be?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5704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029200" y="3200400"/>
            <a:ext cx="3648075" cy="1076325"/>
            <a:chOff x="3242" y="2126"/>
            <a:chExt cx="2298" cy="678"/>
          </a:xfrm>
        </p:grpSpPr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3800" y="2126"/>
              <a:ext cx="174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Comic Sans MS" pitchFamily="66" charset="0"/>
                </a:rPr>
                <a:t>What the balance should be?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hlink"/>
                </a:solidFill>
                <a:latin typeface="Comic Sans MS" pitchFamily="66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pic>
          <p:nvPicPr>
            <p:cNvPr id="1536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50"/>
            <a:stretch>
              <a:fillRect/>
            </a:stretch>
          </p:blipFill>
          <p:spPr bwMode="auto">
            <a:xfrm>
              <a:off x="3242" y="2177"/>
              <a:ext cx="5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092200" y="4792663"/>
            <a:ext cx="780732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itchFamily="66" charset="0"/>
              </a:rPr>
              <a:t>What the balance “should be” is determined from someone counting the supplies that remain in the business at the end of the year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</TotalTime>
  <Words>993</Words>
  <Application>Microsoft Office PowerPoint</Application>
  <PresentationFormat>On-screen Show (4:3)</PresentationFormat>
  <Paragraphs>182</Paragraphs>
  <Slides>38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The adjustment process </vt:lpstr>
      <vt:lpstr>Process</vt:lpstr>
      <vt:lpstr>Accrual Accounting </vt:lpstr>
      <vt:lpstr>Accrual Accounting Cont’d </vt:lpstr>
      <vt:lpstr>Adjusting the Accounts </vt:lpstr>
      <vt:lpstr>8.1 The Adjustment Process</vt:lpstr>
      <vt:lpstr>Adjustment #1: Supplies</vt:lpstr>
      <vt:lpstr>What is the Balance?</vt:lpstr>
      <vt:lpstr>What Should The Balance Be?</vt:lpstr>
      <vt:lpstr>The Adjustment</vt:lpstr>
      <vt:lpstr>Introducing a New Account</vt:lpstr>
      <vt:lpstr>Expense: What Should the  Balance Be?</vt:lpstr>
      <vt:lpstr>What the Adjustment Would Be</vt:lpstr>
      <vt:lpstr>What that Looks Like in the Journal</vt:lpstr>
      <vt:lpstr>Adjustment #2:  Prepaid Expenses</vt:lpstr>
      <vt:lpstr>What is the Balance?</vt:lpstr>
      <vt:lpstr>What Should the Balance Be?</vt:lpstr>
      <vt:lpstr>How did you Get $1200?</vt:lpstr>
      <vt:lpstr>The Adjustment</vt:lpstr>
      <vt:lpstr>Introducing Your 2nd New Account</vt:lpstr>
      <vt:lpstr>Expense: What Should the Balance Be?</vt:lpstr>
      <vt:lpstr>What the Adjustment Should Be?</vt:lpstr>
      <vt:lpstr>What it Looks Like in the Journal</vt:lpstr>
      <vt:lpstr>Adjustment #3:  Late Arriving Invoices</vt:lpstr>
      <vt:lpstr>PowerPoint Presentation</vt:lpstr>
      <vt:lpstr>What is the Balance?</vt:lpstr>
      <vt:lpstr>The Adjustment</vt:lpstr>
      <vt:lpstr>The Adjustment contd.</vt:lpstr>
      <vt:lpstr>What Should the Balance Be?</vt:lpstr>
      <vt:lpstr>Expense: What is the Balance?</vt:lpstr>
      <vt:lpstr>The Adjustments</vt:lpstr>
      <vt:lpstr>The What Should the Balance Be?</vt:lpstr>
      <vt:lpstr>What that Looks Like in the Journal</vt:lpstr>
      <vt:lpstr>Summary 1</vt:lpstr>
      <vt:lpstr>Summary 2</vt:lpstr>
      <vt:lpstr>Adjusting for Unearned Revenue</vt:lpstr>
      <vt:lpstr>Unearned Revenue </vt:lpstr>
      <vt:lpstr>Unearned Revenue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adjustment process</dc:title>
  <dc:creator>Brian</dc:creator>
  <cp:lastModifiedBy>Brian</cp:lastModifiedBy>
  <cp:revision>8</cp:revision>
  <dcterms:created xsi:type="dcterms:W3CDTF">2017-05-12T14:59:37Z</dcterms:created>
  <dcterms:modified xsi:type="dcterms:W3CDTF">2017-05-12T17:18:16Z</dcterms:modified>
</cp:coreProperties>
</file>