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F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fld id="{A3991341-E9D1-45F7-ACB2-E5DD30F3588F}" type="datetimeFigureOut">
              <a:rPr lang="en-US"/>
              <a:pPr>
                <a:defRPr/>
              </a:pPr>
              <a:t>2/3/2017</a:t>
            </a:fld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fld id="{C87B08AE-39F0-4646-8CB9-2797D9ECD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19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57AF9C5E-5448-4AB2-AE42-2806A6BFF1FB}" type="datetimeFigureOut">
              <a:rPr lang="en-CA"/>
              <a:pPr>
                <a:defRPr/>
              </a:pPr>
              <a:t>2017-02-03</a:t>
            </a:fld>
            <a:endParaRPr lang="en-CA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6C33807-8B40-46B3-9FBF-FFB3C13240E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4EB73-B8EB-4467-9B06-04A2B7C1A760}" type="datetimeFigureOut">
              <a:rPr lang="en-CA"/>
              <a:pPr>
                <a:defRPr/>
              </a:pPr>
              <a:t>2017-02-03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3C794-83C8-4B76-938F-3FCDCEDC37E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F184-3C09-4D2B-BC75-2C7C644EB2A0}" type="datetimeFigureOut">
              <a:rPr lang="en-CA"/>
              <a:pPr>
                <a:defRPr/>
              </a:pPr>
              <a:t>2017-02-03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BE039-ECE6-4991-82B9-866294F3512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A2093-6A36-451D-98F1-E8DF01872EC5}" type="datetimeFigureOut">
              <a:rPr lang="en-CA"/>
              <a:pPr>
                <a:defRPr/>
              </a:pPr>
              <a:t>2017-02-03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05572-EF1E-4A90-95BA-61335642004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360B1-9A53-469A-B825-2F73C44CE4CB}" type="datetimeFigureOut">
              <a:rPr lang="en-CA"/>
              <a:pPr>
                <a:defRPr/>
              </a:pPr>
              <a:t>2017-02-03</a:t>
            </a:fld>
            <a:endParaRPr lang="en-CA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7C41C-CFC8-44AC-887D-C4960AB9069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89A2-CE44-4978-B0B3-F15BA7010944}" type="datetimeFigureOut">
              <a:rPr lang="en-CA"/>
              <a:pPr>
                <a:defRPr/>
              </a:pPr>
              <a:t>2017-02-03</a:t>
            </a:fld>
            <a:endParaRPr lang="en-C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03C64-0E6F-4DAA-900F-F8B0556B446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5E615-2091-49CA-9548-A56F2FD5B091}" type="datetimeFigureOut">
              <a:rPr lang="en-CA"/>
              <a:pPr>
                <a:defRPr/>
              </a:pPr>
              <a:t>2017-02-03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4AE88AF-5E5E-49AA-8319-759936F87D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A3E7A-38B7-4DE1-93D7-9776AF724FDE}" type="datetimeFigureOut">
              <a:rPr lang="en-CA"/>
              <a:pPr>
                <a:defRPr/>
              </a:pPr>
              <a:t>2017-02-03</a:t>
            </a:fld>
            <a:endParaRPr lang="en-CA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2BCDD-A80E-4FC0-AA4D-08E3FB06229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562EB-3B2C-4A4E-8A18-932FAAC41615}" type="datetimeFigureOut">
              <a:rPr lang="en-CA"/>
              <a:pPr>
                <a:defRPr/>
              </a:pPr>
              <a:t>2017-02-03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914C4-989C-41D4-9724-64CD4ED46F1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3123B5D-24C0-4C73-B9B5-8DC74FCF02D0}" type="datetimeFigureOut">
              <a:rPr lang="en-CA"/>
              <a:pPr>
                <a:defRPr/>
              </a:pPr>
              <a:t>2017-02-03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35D2BD46-62D8-4E2B-9D5B-9DBFCF1EC8A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4AD1079-CD74-426F-A19D-62D09404EC14}" type="datetimeFigureOut">
              <a:rPr lang="en-CA"/>
              <a:pPr>
                <a:defRPr/>
              </a:pPr>
              <a:t>2017-02-03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4AB8AFB8-C70F-49AC-925C-D2FC53F9536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3036E7-085A-4340-87E2-731035409E83}" type="datetimeFigureOut">
              <a:rPr lang="en-CA"/>
              <a:pPr>
                <a:defRPr/>
              </a:pPr>
              <a:t>2017-02-03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99C84D-29A7-41C4-A342-1BF7E54DD6C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ransition/>
  <p:txStyles>
    <p:titleStyle>
      <a:lvl1pPr marL="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.org/Overview/rights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youtube.com/watch?v=iQ27pBH4hqc&amp;feature=relmfu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youtube.com/watch?v=xVo2TabkW8I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youtube.com/watch?v=_6IMjnwztTo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youtube.com/watch?v=Vyfv2iXylkI&amp;feature=relate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CA" sz="4800" b="1" dirty="0" smtClean="0">
                <a:solidFill>
                  <a:srgbClr val="00B050"/>
                </a:solidFill>
              </a:rPr>
              <a:t>We are all connected!!! Unit #3</a:t>
            </a:r>
            <a:endParaRPr lang="en-CA" sz="48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6400800" cy="685800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CA" dirty="0" smtClean="0"/>
              <a:t>What is Global Citizenship? CHV20</a:t>
            </a:r>
            <a:endParaRPr lang="en-CA" dirty="0"/>
          </a:p>
        </p:txBody>
      </p:sp>
      <p:pic>
        <p:nvPicPr>
          <p:cNvPr id="1026" name="Picture 2" descr="http://pocketcultures.com/topicsoftheworld/files/2009/07/global-survey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057400"/>
            <a:ext cx="6886575" cy="3124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09800" y="59436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entury Gothic" pitchFamily="34" charset="0"/>
              </a:rPr>
              <a:t>http://www.youtube.com/watch?v=YmwwrGV_aiE&amp;feature=fvwrel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Do I have Universal Human Rights?</a:t>
            </a:r>
            <a:endParaRPr lang="en-CA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876800"/>
          </a:xfrm>
        </p:spPr>
        <p:txBody>
          <a:bodyPr>
            <a:normAutofit fontScale="925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CA" dirty="0" smtClean="0"/>
              <a:t>How would you be protected if you travelled outside of Canada?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n-CA" dirty="0" smtClean="0"/>
              <a:t>Legal rights differ from country to country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None/>
              <a:defRPr/>
            </a:pPr>
            <a:endParaRPr lang="en-CA" b="1" dirty="0"/>
          </a:p>
          <a:p>
            <a:pPr marL="822960" lvl="1" eaLnBrk="1" fontAlgn="auto" hangingPunct="1">
              <a:spcAft>
                <a:spcPts val="0"/>
              </a:spcAft>
              <a:buFont typeface="Verdana"/>
              <a:buNone/>
              <a:defRPr/>
            </a:pPr>
            <a:r>
              <a:rPr lang="en-CA" b="1" dirty="0" smtClean="0"/>
              <a:t>Human rights: </a:t>
            </a:r>
            <a:r>
              <a:rPr lang="en-CA" dirty="0" smtClean="0"/>
              <a:t>are rights based on MORALITY and apply to everyone, regardless of the country you are in.</a:t>
            </a:r>
            <a:endParaRPr lang="en-CA" dirty="0"/>
          </a:p>
        </p:txBody>
      </p:sp>
      <p:pic>
        <p:nvPicPr>
          <p:cNvPr id="22530" name="Picture 2" descr="http://t3.gstatic.com/images?q=tbn:ANd9GcTEPpQ_S5_0sZIX18upJ3e1KXdb4mhAMxL1GCKGoeAAt7_gZPy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371600"/>
            <a:ext cx="4191000" cy="49305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How are Human Rights Upheld?</a:t>
            </a:r>
            <a:endParaRPr lang="en-CA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CA" dirty="0" smtClean="0"/>
              <a:t>Several countries and international organizations have created documents to </a:t>
            </a:r>
            <a:r>
              <a:rPr lang="en-CA" u="sng" dirty="0" smtClean="0"/>
              <a:t>protect human rights</a:t>
            </a:r>
            <a:r>
              <a:rPr lang="en-CA" dirty="0" smtClean="0"/>
              <a:t>.</a:t>
            </a:r>
            <a:endParaRPr lang="en-US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They </a:t>
            </a:r>
            <a:r>
              <a:rPr lang="en-US" dirty="0"/>
              <a:t>were created to </a:t>
            </a:r>
            <a:r>
              <a:rPr lang="en-US" u="sng" dirty="0"/>
              <a:t>help define human rights and carry a moral authority for government to sign and become law</a:t>
            </a:r>
            <a:r>
              <a:rPr lang="en-US" dirty="0"/>
              <a:t>. </a:t>
            </a:r>
            <a:endParaRPr lang="en-US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The </a:t>
            </a:r>
            <a:r>
              <a:rPr lang="en-US" dirty="0"/>
              <a:t>two most significant documents written to protect human rights are </a:t>
            </a:r>
            <a:r>
              <a:rPr lang="en-US" b="1" dirty="0"/>
              <a:t>The Universal Declaration of Human Rights </a:t>
            </a:r>
            <a:r>
              <a:rPr lang="en-US" dirty="0"/>
              <a:t>and</a:t>
            </a:r>
            <a:r>
              <a:rPr lang="en-US" b="1" dirty="0"/>
              <a:t> The Declaration of the Rights of the Child. </a:t>
            </a:r>
            <a:endParaRPr lang="en-US" b="1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The </a:t>
            </a:r>
            <a:r>
              <a:rPr lang="en-US" dirty="0"/>
              <a:t>two documents were created with the aid and support from </a:t>
            </a:r>
            <a:r>
              <a:rPr lang="en-US" b="1" dirty="0"/>
              <a:t>the United Nations. 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Universal Declaration of Human Rights</a:t>
            </a:r>
            <a:endParaRPr lang="en-CA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5257800" y="1600200"/>
            <a:ext cx="3429000" cy="4525963"/>
          </a:xfrm>
        </p:spPr>
        <p:txBody>
          <a:bodyPr/>
          <a:lstStyle/>
          <a:p>
            <a:pPr eaLnBrk="1" hangingPunct="1"/>
            <a:r>
              <a:rPr lang="en-CA" smtClean="0"/>
              <a:t>Announced by the UN on </a:t>
            </a:r>
            <a:r>
              <a:rPr lang="en-CA" b="1" smtClean="0"/>
              <a:t>Dec 10, 1948</a:t>
            </a:r>
            <a:r>
              <a:rPr lang="en-CA" smtClean="0"/>
              <a:t>.</a:t>
            </a:r>
          </a:p>
          <a:p>
            <a:pPr eaLnBrk="1" hangingPunct="1"/>
            <a:r>
              <a:rPr lang="en-CA" smtClean="0"/>
              <a:t>It is not binding by law.</a:t>
            </a:r>
          </a:p>
          <a:p>
            <a:pPr eaLnBrk="1" hangingPunct="1"/>
            <a:r>
              <a:rPr lang="en-CA" smtClean="0"/>
              <a:t>Contains </a:t>
            </a:r>
            <a:r>
              <a:rPr lang="en-CA" b="1" smtClean="0"/>
              <a:t>30 articles </a:t>
            </a:r>
            <a:r>
              <a:rPr lang="en-CA" smtClean="0"/>
              <a:t>that define citizen’s universal rights.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5638800" y="5562600"/>
            <a:ext cx="281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entury Gothic" pitchFamily="34" charset="0"/>
              </a:rPr>
              <a:t>http://www.youtube.com/watch?v=hTlrSYbCbHE</a:t>
            </a:r>
          </a:p>
        </p:txBody>
      </p:sp>
      <p:pic>
        <p:nvPicPr>
          <p:cNvPr id="23554" name="Picture 2" descr="http://t3.gstatic.com/images?q=tbn:ANd9GcTR-oRwy2-Kza_dzOB5TJt5bJO1fFsUgO5Ia1tpVObstohYPNA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09800"/>
            <a:ext cx="4068763" cy="3810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What is most important to you? Homework!!!</a:t>
            </a:r>
            <a:endParaRPr lang="en-CA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6626" name="Content Placeholder 5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2175"/>
          </a:xfrm>
        </p:spPr>
        <p:txBody>
          <a:bodyPr/>
          <a:lstStyle/>
          <a:p>
            <a:pPr eaLnBrk="1" hangingPunct="1"/>
            <a:r>
              <a:rPr lang="en-CA" smtClean="0"/>
              <a:t>Go to the Universal Declaration of Human Rights official Website-</a:t>
            </a:r>
          </a:p>
          <a:p>
            <a:pPr eaLnBrk="1" hangingPunct="1"/>
            <a:r>
              <a:rPr lang="en-CA" smtClean="0">
                <a:hlinkClick r:id="rId2"/>
              </a:rPr>
              <a:t>http://www.un.org/Overview/rights.html</a:t>
            </a:r>
            <a:endParaRPr lang="en-CA" smtClean="0"/>
          </a:p>
          <a:p>
            <a:pPr eaLnBrk="1" hangingPunct="1"/>
            <a:r>
              <a:rPr lang="en-CA" smtClean="0"/>
              <a:t>List 7 rights you believe are THE MOST IMPORTANT</a:t>
            </a:r>
          </a:p>
          <a:p>
            <a:pPr eaLnBrk="1" hangingPunct="1"/>
            <a:r>
              <a:rPr lang="en-CA" smtClean="0"/>
              <a:t>How is this document similar to our Canadian Charter of Rights and Freedoms? How does it differ?</a:t>
            </a:r>
          </a:p>
          <a:p>
            <a:pPr eaLnBrk="1" hangingPunct="1"/>
            <a:r>
              <a:rPr lang="en-CA" smtClean="0"/>
              <a:t>Do you think this document is necessary?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ctrTitle" idx="4294967295"/>
          </p:nvPr>
        </p:nvSpPr>
        <p:spPr bwMode="auto">
          <a:xfrm>
            <a:off x="611188" y="476250"/>
            <a:ext cx="7772400" cy="147002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eaLnBrk="1" hangingPunct="1"/>
            <a:r>
              <a:rPr lang="en-US" b="1" smtClean="0">
                <a:ln>
                  <a:noFill/>
                </a:ln>
                <a:effectLst/>
              </a:rPr>
              <a:t>Declaration of the Rights of a Child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subTitle" idx="4294967295"/>
          </p:nvPr>
        </p:nvSpPr>
        <p:spPr>
          <a:xfrm>
            <a:off x="1447800" y="1752600"/>
            <a:ext cx="6400800" cy="792163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mtClean="0"/>
              <a:t>CHV20</a:t>
            </a:r>
          </a:p>
        </p:txBody>
      </p:sp>
      <p:pic>
        <p:nvPicPr>
          <p:cNvPr id="27651" name="Picture 4" descr="ANd9GcTsUTH3UY4RLg6PjY1J6iddHD86GQnaP7mYXcvUGgPmIFzS6Och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819400"/>
            <a:ext cx="7924800" cy="372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eaLnBrk="1" hangingPunct="1"/>
            <a:r>
              <a:rPr lang="en-US" smtClean="0">
                <a:ln>
                  <a:noFill/>
                </a:ln>
                <a:effectLst/>
              </a:rPr>
              <a:t>About: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68413"/>
            <a:ext cx="8229600" cy="4608512"/>
          </a:xfrm>
        </p:spPr>
        <p:txBody>
          <a:bodyPr/>
          <a:lstStyle/>
          <a:p>
            <a:pPr marL="342900" indent="-342900" eaLnBrk="1" hangingPunct="1"/>
            <a:r>
              <a:rPr lang="en-US" smtClean="0"/>
              <a:t>Was adopted in 1959 by the UN</a:t>
            </a:r>
          </a:p>
          <a:p>
            <a:pPr marL="342900" indent="-342900" eaLnBrk="1" hangingPunct="1"/>
            <a:r>
              <a:rPr lang="en-US" smtClean="0"/>
              <a:t>Several years later in 1989 the UN passed a document of </a:t>
            </a:r>
            <a:r>
              <a:rPr lang="en-US" b="1" smtClean="0"/>
              <a:t>legal rights</a:t>
            </a:r>
          </a:p>
          <a:p>
            <a:pPr marL="742950" lvl="1" eaLnBrk="1" hangingPunct="1"/>
            <a:r>
              <a:rPr lang="en-US" smtClean="0"/>
              <a:t>54 articles </a:t>
            </a:r>
          </a:p>
          <a:p>
            <a:pPr marL="742950" lvl="1" eaLnBrk="1" hangingPunct="1"/>
            <a:r>
              <a:rPr lang="en-US" smtClean="0"/>
              <a:t>“The Convention on the Rights of the Child”</a:t>
            </a:r>
          </a:p>
          <a:p>
            <a:pPr marL="742950" lvl="1" eaLnBrk="1" hangingPunct="1"/>
            <a:r>
              <a:rPr lang="en-US" smtClean="0"/>
              <a:t>This step added legal weight to the concept</a:t>
            </a:r>
          </a:p>
          <a:p>
            <a:pPr marL="742950" lvl="1" eaLnBrk="1" hangingPunct="1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legally binding international document to incorporate all human rights, civil, political, economic, social and cultural for children</a:t>
            </a: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2051050" y="6021388"/>
            <a:ext cx="4940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http://www.youtube.com/watch?v=A-icxE5qrNg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eaLnBrk="1" hangingPunct="1"/>
            <a:r>
              <a:rPr lang="en-US" b="1" smtClean="0">
                <a:ln>
                  <a:noFill/>
                </a:ln>
                <a:effectLst/>
              </a:rPr>
              <a:t>UNICEF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882775"/>
            <a:ext cx="4038600" cy="4572000"/>
          </a:xfrm>
        </p:spPr>
        <p:txBody>
          <a:bodyPr/>
          <a:lstStyle/>
          <a:p>
            <a:pPr marL="342900" indent="-342900" eaLnBrk="1" hangingPunct="1"/>
            <a:r>
              <a:rPr lang="en-US" sz="2600" smtClean="0">
                <a:hlinkClick r:id="rId2"/>
              </a:rPr>
              <a:t>http://www.youtube.com/watch?v=iQ27pBH4hqc&amp;feature=relmfu</a:t>
            </a:r>
            <a:endParaRPr lang="en-US" sz="2600" smtClean="0"/>
          </a:p>
          <a:p>
            <a:pPr marL="342900" indent="-342900" eaLnBrk="1" hangingPunct="1">
              <a:buFont typeface="Wingdings 2" pitchFamily="18" charset="2"/>
              <a:buNone/>
            </a:pPr>
            <a:endParaRPr lang="en-US" sz="2600" smtClean="0"/>
          </a:p>
        </p:txBody>
      </p:sp>
      <p:pic>
        <p:nvPicPr>
          <p:cNvPr id="29699" name="Picture 4" descr="UNICEF Imag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716463" y="1484313"/>
            <a:ext cx="3933825" cy="2754312"/>
          </a:xfrm>
        </p:spPr>
      </p:pic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1447800" y="49895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What is UNICEF’s mission?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smtClean="0">
                <a:ln>
                  <a:noFill/>
                </a:ln>
                <a:effectLst/>
              </a:rPr>
              <a:t>Child Slaves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http://www.youtube.com/watch?v=xVo2TabkW8I</a:t>
            </a: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30723" name="Picture 5" descr="ANd9GcRFztOnmAyApDGBL8eL_D0TVlVZBoxUe0OC4enZbMAsmEi4UFhO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200400" y="2743200"/>
            <a:ext cx="4724400" cy="314325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n>
                  <a:noFill/>
                </a:ln>
                <a:effectLst/>
              </a:rPr>
              <a:t>Child Soldiers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http://www.youtube.com/watch?v=_6IMjnwztTo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31747" name="Picture 8" descr="ANd9GcQR5jLxHIaMylYGol0WKW6ujJjXANRCCGn0FW--AE26J2MwSXal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276600" y="2590800"/>
            <a:ext cx="4114800" cy="38481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smtClean="0">
                <a:ln>
                  <a:noFill/>
                </a:ln>
                <a:effectLst/>
              </a:rPr>
              <a:t>Human trafficking</a:t>
            </a:r>
          </a:p>
        </p:txBody>
      </p:sp>
      <p:pic>
        <p:nvPicPr>
          <p:cNvPr id="32770" name="Picture 5" descr="ANd9GcQk-_xF1Nt2zTkTTE3DEgayxEObwvbKkPuU_h7aMLHwZK0r-6yJh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371600" y="1600200"/>
            <a:ext cx="6248400" cy="3886200"/>
          </a:xfrm>
        </p:spPr>
      </p:pic>
      <p:sp>
        <p:nvSpPr>
          <p:cNvPr id="32771" name="Rectangle 7"/>
          <p:cNvSpPr>
            <a:spLocks noChangeArrowheads="1"/>
          </p:cNvSpPr>
          <p:nvPr/>
        </p:nvSpPr>
        <p:spPr bwMode="auto">
          <a:xfrm>
            <a:off x="1828800" y="6172200"/>
            <a:ext cx="5194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http://www.youtube.com/watch?v=fFRZ1NDR0Rc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145256"/>
            <a:ext cx="8229600" cy="1399033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We rely on the world’s population every day!</a:t>
            </a:r>
            <a:endParaRPr lang="en-CA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noFill/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CA" sz="2100" smtClean="0">
                <a:cs typeface="Arial" charset="0"/>
              </a:rPr>
              <a:t>For example: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CA" sz="210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100" smtClean="0">
                <a:cs typeface="Arial" charset="0"/>
              </a:rPr>
              <a:t>	While sleeping in your bed that is made in the </a:t>
            </a:r>
            <a:r>
              <a:rPr lang="en-US" sz="2100" b="1" smtClean="0">
                <a:cs typeface="Arial" charset="0"/>
              </a:rPr>
              <a:t>United States</a:t>
            </a:r>
            <a:r>
              <a:rPr lang="en-US" sz="2100" smtClean="0">
                <a:cs typeface="Arial" charset="0"/>
              </a:rPr>
              <a:t>, you wake up to your alarm clock that is made by an electronic company such as Sony. Parts for your are clock are produced in </a:t>
            </a:r>
            <a:r>
              <a:rPr lang="en-US" sz="2100" b="1" smtClean="0">
                <a:cs typeface="Arial" charset="0"/>
              </a:rPr>
              <a:t>Brazil, Japan, Germany </a:t>
            </a:r>
            <a:r>
              <a:rPr lang="en-US" sz="2100" smtClean="0">
                <a:cs typeface="Arial" charset="0"/>
              </a:rPr>
              <a:t>and </a:t>
            </a:r>
            <a:r>
              <a:rPr lang="en-US" sz="2100" b="1" smtClean="0">
                <a:cs typeface="Arial" charset="0"/>
              </a:rPr>
              <a:t>Mexico</a:t>
            </a:r>
            <a:r>
              <a:rPr lang="en-US" sz="2100" smtClean="0">
                <a:cs typeface="Arial" charset="0"/>
              </a:rPr>
              <a:t>. Your alarm clock is assembled in </a:t>
            </a:r>
            <a:r>
              <a:rPr lang="en-US" sz="2100" b="1" smtClean="0">
                <a:cs typeface="Arial" charset="0"/>
              </a:rPr>
              <a:t>Brazil</a:t>
            </a:r>
            <a:r>
              <a:rPr lang="en-US" sz="2100" smtClean="0">
                <a:cs typeface="Arial" charset="0"/>
              </a:rPr>
              <a:t>, then shipped to Canada and staffed by a </a:t>
            </a:r>
            <a:r>
              <a:rPr lang="en-US" sz="2100" b="1" smtClean="0">
                <a:cs typeface="Arial" charset="0"/>
              </a:rPr>
              <a:t>French</a:t>
            </a:r>
            <a:r>
              <a:rPr lang="en-US" sz="2100" smtClean="0">
                <a:cs typeface="Arial" charset="0"/>
              </a:rPr>
              <a:t> crew. Now it is time to do your daily work out routine. You put on a pair of running shoes that are perhaps made by a company such as Nike or Fila which are companies originating in the </a:t>
            </a:r>
            <a:r>
              <a:rPr lang="en-US" sz="2100" b="1" smtClean="0">
                <a:cs typeface="Arial" charset="0"/>
              </a:rPr>
              <a:t>United States</a:t>
            </a:r>
            <a:r>
              <a:rPr lang="en-US" sz="2100" smtClean="0">
                <a:cs typeface="Arial" charset="0"/>
              </a:rPr>
              <a:t>. The materials for your are produced in </a:t>
            </a:r>
            <a:r>
              <a:rPr lang="en-US" sz="2100" b="1" smtClean="0">
                <a:cs typeface="Arial" charset="0"/>
              </a:rPr>
              <a:t>Taiwan</a:t>
            </a:r>
            <a:r>
              <a:rPr lang="en-US" sz="2100" smtClean="0">
                <a:cs typeface="Arial" charset="0"/>
              </a:rPr>
              <a:t>. The female employees (or young children) are working in a shoe factory in </a:t>
            </a:r>
            <a:r>
              <a:rPr lang="en-US" sz="2100" b="1" smtClean="0">
                <a:cs typeface="Arial" charset="0"/>
              </a:rPr>
              <a:t>Japan</a:t>
            </a:r>
            <a:r>
              <a:rPr lang="en-US" sz="2100" smtClean="0">
                <a:cs typeface="Arial" charset="0"/>
              </a:rPr>
              <a:t> that might disregard the </a:t>
            </a:r>
            <a:r>
              <a:rPr lang="en-US" sz="2100" i="1" smtClean="0">
                <a:cs typeface="Arial" charset="0"/>
              </a:rPr>
              <a:t>United Nations Declaration of Human Rights. </a:t>
            </a:r>
            <a:r>
              <a:rPr lang="en-US" sz="2100" smtClean="0">
                <a:cs typeface="Arial" charset="0"/>
              </a:rPr>
              <a:t>The tshirt that you are wearing is made from cotton which is grown in </a:t>
            </a:r>
            <a:r>
              <a:rPr lang="en-US" sz="2100" b="1" smtClean="0">
                <a:cs typeface="Arial" charset="0"/>
              </a:rPr>
              <a:t>Egypt</a:t>
            </a:r>
            <a:r>
              <a:rPr lang="en-US" sz="2100" smtClean="0">
                <a:cs typeface="Arial" charset="0"/>
              </a:rPr>
              <a:t>, designed in </a:t>
            </a:r>
            <a:r>
              <a:rPr lang="en-US" sz="2100" b="1" smtClean="0">
                <a:cs typeface="Arial" charset="0"/>
              </a:rPr>
              <a:t>France</a:t>
            </a:r>
            <a:r>
              <a:rPr lang="en-US" sz="2100" smtClean="0">
                <a:cs typeface="Arial" charset="0"/>
              </a:rPr>
              <a:t>, and manufactured in </a:t>
            </a:r>
            <a:r>
              <a:rPr lang="en-US" sz="2100" b="1" smtClean="0">
                <a:cs typeface="Arial" charset="0"/>
              </a:rPr>
              <a:t>Israel</a:t>
            </a:r>
            <a:r>
              <a:rPr lang="en-US" sz="2100" smtClean="0">
                <a:cs typeface="Arial" charset="0"/>
              </a:rPr>
              <a:t>. </a:t>
            </a:r>
            <a:endParaRPr lang="en-CA" sz="2100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Take a minute to work with a partner and check out how closely we are </a:t>
            </a:r>
            <a:r>
              <a:rPr lang="en-CA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intertwined</a:t>
            </a:r>
            <a:endParaRPr lang="en-CA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133600"/>
          </a:xfrm>
        </p:spPr>
        <p:txBody>
          <a:bodyPr>
            <a:normAutofit fontScale="92500"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CA" dirty="0" smtClean="0"/>
              <a:t>Write a list of 20 items (could be clothing, items in your knapsack, in the classroom etc)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CA" dirty="0" smtClean="0"/>
              <a:t>For each item, record the country the item was made in</a:t>
            </a:r>
            <a:endParaRPr lang="en-CA" dirty="0"/>
          </a:p>
        </p:txBody>
      </p:sp>
      <p:pic>
        <p:nvPicPr>
          <p:cNvPr id="4098" name="Picture 2" descr="http://t2.gstatic.com/images?q=tbn:ANd9GcTMdiRXTmIzL79N2F2lPN14yUIs8_KUszAr_9GD4cktGHcx-cNC-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4267200"/>
            <a:ext cx="2895600" cy="246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7494"/>
            <a:ext cx="8686800" cy="1399032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So, what is Global Citizenship?</a:t>
            </a:r>
            <a:endParaRPr lang="en-CA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95600"/>
          </a:xfrm>
        </p:spPr>
        <p:txBody>
          <a:bodyPr>
            <a:normAutofit fontScale="85000"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CA" dirty="0" smtClean="0"/>
              <a:t>Varied interpretations!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b="1" dirty="0" smtClean="0"/>
              <a:t>Involvement in global trade or investment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CA" dirty="0" smtClean="0"/>
              <a:t>Ex. Multi National Corporations (MNC’s) such as McDonalds. This company uses resources from around the world, produce their products in several countries and therefore sell their product on a global level.</a:t>
            </a:r>
            <a:endParaRPr lang="en-CA" dirty="0"/>
          </a:p>
        </p:txBody>
      </p:sp>
      <p:pic>
        <p:nvPicPr>
          <p:cNvPr id="16386" name="Picture 2" descr="http://t1.gstatic.com/images?q=tbn:ANd9GcRCrBi-n-w070aX8RWI-nXPFqVmlba_36O0LGXggp7PCrscjQ-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4267200"/>
            <a:ext cx="2171700" cy="21050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Global Citizenship Cont’d</a:t>
            </a:r>
            <a:endParaRPr lang="en-CA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43200"/>
          </a:xfrm>
        </p:spPr>
        <p:txBody>
          <a:bodyPr>
            <a:normAutofit fontScale="925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CA" dirty="0" smtClean="0"/>
              <a:t>2. </a:t>
            </a:r>
            <a:r>
              <a:rPr lang="en-CA" b="1" dirty="0" smtClean="0"/>
              <a:t>Responsibility for our planet Earth</a:t>
            </a:r>
            <a:r>
              <a:rPr lang="en-CA" dirty="0" smtClean="0"/>
              <a:t>. This includes the Earth’s resources and its people.</a:t>
            </a:r>
          </a:p>
          <a:p>
            <a:pPr marL="448056" indent="-384048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CA" dirty="0" smtClean="0"/>
              <a:t>Examining threats to the environment (</a:t>
            </a:r>
            <a:r>
              <a:rPr lang="en-CA" dirty="0" err="1" smtClean="0"/>
              <a:t>i.e</a:t>
            </a:r>
            <a:r>
              <a:rPr lang="en-CA" dirty="0" smtClean="0"/>
              <a:t> climate change, clear cutting, pollution etc) as a threat to all citizens in the world.</a:t>
            </a:r>
          </a:p>
          <a:p>
            <a:pPr marL="448056" indent="-384048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CA" dirty="0" smtClean="0"/>
              <a:t>Threats to all people. (</a:t>
            </a:r>
            <a:r>
              <a:rPr lang="en-CA" dirty="0" err="1" smtClean="0"/>
              <a:t>i.e</a:t>
            </a:r>
            <a:r>
              <a:rPr lang="en-CA" dirty="0" smtClean="0"/>
              <a:t> War, Terrorism etc)</a:t>
            </a:r>
            <a:endParaRPr lang="en-CA" dirty="0"/>
          </a:p>
        </p:txBody>
      </p:sp>
      <p:pic>
        <p:nvPicPr>
          <p:cNvPr id="18435" name="Picture 2" descr="http://t0.gstatic.com/images?q=tbn:ANd9GcRsYu6mfTWCr7lYvC5wRTaNijEr-mPvtTgo9OxyVkfHewVhOYgZZ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4343400"/>
            <a:ext cx="195262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http://t3.gstatic.com/images?q=tbn:ANd9GcQGkU1dPcIgx4X6CWj_HgLbHNuuCuBlWTVcxy63-25LLRZfq8h2F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4572000"/>
            <a:ext cx="32766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CA" sz="6600" b="1" dirty="0" smtClean="0">
                <a:solidFill>
                  <a:srgbClr val="90FD23"/>
                </a:solidFill>
              </a:rPr>
              <a:t>OXFAM</a:t>
            </a:r>
            <a:endParaRPr lang="en-CA" sz="6600" b="1" dirty="0">
              <a:solidFill>
                <a:srgbClr val="90FD2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Oxfam is an international organization who is well known for their international efforts to </a:t>
            </a:r>
            <a:r>
              <a:rPr lang="en-US" b="1" smtClean="0"/>
              <a:t>terminate worldwide poverty</a:t>
            </a:r>
            <a:r>
              <a:rPr lang="en-US" smtClean="0"/>
              <a:t>. </a:t>
            </a:r>
          </a:p>
          <a:p>
            <a:pPr eaLnBrk="1" hangingPunct="1"/>
            <a:r>
              <a:rPr lang="en-US" smtClean="0"/>
              <a:t>This organization is famous for their definition of global citizenship. </a:t>
            </a:r>
            <a:endParaRPr lang="en-CA" smtClean="0"/>
          </a:p>
        </p:txBody>
      </p:sp>
      <p:pic>
        <p:nvPicPr>
          <p:cNvPr id="21506" name="Picture 2" descr="http://t1.gstatic.com/images?q=tbn:ANd9GcQ2E8BlAbL5vEZsoM-m7v5QnV6ewNf85SjL9FCXShJajt39PA13G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4495800"/>
            <a:ext cx="4997450" cy="1704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OXFAM sees Global Citizenship as the following:</a:t>
            </a:r>
            <a:endParaRPr lang="en-CA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CA" dirty="0" smtClean="0"/>
              <a:t>Someone who...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CA" dirty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is </a:t>
            </a:r>
            <a:r>
              <a:rPr lang="en-US" dirty="0"/>
              <a:t>aware of the wider world and has a sense of their own role as a world citizen; </a:t>
            </a:r>
            <a:endParaRPr lang="en-US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respects </a:t>
            </a:r>
            <a:r>
              <a:rPr lang="en-US" dirty="0"/>
              <a:t>and values diversity; </a:t>
            </a:r>
            <a:endParaRPr lang="en-US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 </a:t>
            </a:r>
            <a:r>
              <a:rPr lang="en-US" dirty="0"/>
              <a:t>has an understanding of how the world works economically, politically, socially, culturally, technologically and environmentally;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is </a:t>
            </a:r>
            <a:r>
              <a:rPr lang="en-US" dirty="0"/>
              <a:t>outraged by social injustice; </a:t>
            </a:r>
            <a:endParaRPr lang="en-US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participates </a:t>
            </a:r>
            <a:r>
              <a:rPr lang="en-US" dirty="0"/>
              <a:t>in and contributes to the community at a range of levels from local to global; </a:t>
            </a:r>
            <a:endParaRPr lang="en-US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is </a:t>
            </a:r>
            <a:r>
              <a:rPr lang="en-US" dirty="0"/>
              <a:t>willing to act to make the world a more sustainable place; </a:t>
            </a:r>
            <a:endParaRPr lang="en-US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 </a:t>
            </a:r>
            <a:r>
              <a:rPr lang="en-US" dirty="0"/>
              <a:t>takes responsibility for their actions.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We have become MORE connected!</a:t>
            </a:r>
            <a:endParaRPr lang="en-CA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CA" dirty="0" smtClean="0"/>
              <a:t> </a:t>
            </a:r>
            <a:r>
              <a:rPr lang="en-CA" b="1" dirty="0" smtClean="0"/>
              <a:t>Why?</a:t>
            </a:r>
            <a:endParaRPr lang="en-CA" b="1" dirty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CA" dirty="0" smtClean="0"/>
              <a:t>In the past, people had very little opportunity to move from their country of birth.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CA" dirty="0" smtClean="0"/>
              <a:t>In the past, citizenship was generally linked to one particular country or nation.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CA" dirty="0" smtClean="0"/>
              <a:t>Multiple citizenship is possible as a result of world migration.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CA" dirty="0" smtClean="0"/>
              <a:t>The occurrence of natural disasters changes our global focus.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CA" dirty="0" smtClean="0"/>
              <a:t>Technology allows for us to make educated choices!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Globalization and Social Media</a:t>
            </a:r>
            <a:endParaRPr lang="en-CA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CA" smtClean="0">
                <a:hlinkClick r:id="rId2"/>
              </a:rPr>
              <a:t>http://www.youtube.com/watch?v=Vyfv2iXylkI&amp;feature=related</a:t>
            </a:r>
            <a:endParaRPr lang="en-CA" smtClean="0"/>
          </a:p>
          <a:p>
            <a:pPr eaLnBrk="1" hangingPunct="1"/>
            <a:endParaRPr lang="en-CA" smtClean="0"/>
          </a:p>
          <a:p>
            <a:pPr eaLnBrk="1" hangingPunct="1"/>
            <a:endParaRPr lang="en-CA" smtClean="0"/>
          </a:p>
        </p:txBody>
      </p:sp>
      <p:pic>
        <p:nvPicPr>
          <p:cNvPr id="22531" name="Picture 2" descr="http://t1.gstatic.com/images?q=tbn:ANd9GcS1Lbfhs2QYehouwIncBx5XDpRJXRp_V95WwZbNqLeIBskF2bOcK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048000"/>
            <a:ext cx="638810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3545</TotalTime>
  <Words>718</Words>
  <Application>Microsoft Office PowerPoint</Application>
  <PresentationFormat>On-screen Show (4:3)</PresentationFormat>
  <Paragraphs>80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Verve</vt:lpstr>
      <vt:lpstr>We are all connected!!! Unit #3</vt:lpstr>
      <vt:lpstr>We rely on the world’s population every day!</vt:lpstr>
      <vt:lpstr>Take a minute to work with a partner and check out how closely we are intertwined</vt:lpstr>
      <vt:lpstr>So, what is Global Citizenship?</vt:lpstr>
      <vt:lpstr>Global Citizenship Cont’d</vt:lpstr>
      <vt:lpstr>OXFAM</vt:lpstr>
      <vt:lpstr>OXFAM sees Global Citizenship as the following:</vt:lpstr>
      <vt:lpstr>We have become MORE connected!</vt:lpstr>
      <vt:lpstr>Globalization and Social Media</vt:lpstr>
      <vt:lpstr>Do I have Universal Human Rights?</vt:lpstr>
      <vt:lpstr>How are Human Rights Upheld?</vt:lpstr>
      <vt:lpstr>Universal Declaration of Human Rights</vt:lpstr>
      <vt:lpstr>What is most important to you? Homework!!!</vt:lpstr>
      <vt:lpstr>Declaration of the Rights of a Child</vt:lpstr>
      <vt:lpstr>About:</vt:lpstr>
      <vt:lpstr>UNICEF</vt:lpstr>
      <vt:lpstr>Child Slaves</vt:lpstr>
      <vt:lpstr>Child Soldiers</vt:lpstr>
      <vt:lpstr>Human trafficking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all connected!!! Unit #3</dc:title>
  <dc:creator>Erin</dc:creator>
  <cp:lastModifiedBy>Brian</cp:lastModifiedBy>
  <cp:revision>4</cp:revision>
  <dcterms:created xsi:type="dcterms:W3CDTF">2012-10-21T23:21:29Z</dcterms:created>
  <dcterms:modified xsi:type="dcterms:W3CDTF">2017-02-03T13:51:43Z</dcterms:modified>
</cp:coreProperties>
</file>