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7" r:id="rId2"/>
    <p:sldId id="258"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90" r:id="rId21"/>
    <p:sldId id="276" r:id="rId22"/>
    <p:sldId id="277" r:id="rId23"/>
    <p:sldId id="291" r:id="rId24"/>
    <p:sldId id="292" r:id="rId25"/>
    <p:sldId id="275" r:id="rId26"/>
    <p:sldId id="293" r:id="rId27"/>
    <p:sldId id="294" r:id="rId28"/>
    <p:sldId id="295" r:id="rId29"/>
    <p:sldId id="278" r:id="rId30"/>
    <p:sldId id="279" r:id="rId31"/>
    <p:sldId id="280" r:id="rId32"/>
    <p:sldId id="296" r:id="rId33"/>
    <p:sldId id="297" r:id="rId34"/>
    <p:sldId id="298" r:id="rId35"/>
    <p:sldId id="281" r:id="rId36"/>
    <p:sldId id="282" r:id="rId37"/>
    <p:sldId id="283" r:id="rId38"/>
    <p:sldId id="299" r:id="rId39"/>
    <p:sldId id="300" r:id="rId40"/>
    <p:sldId id="301" r:id="rId41"/>
    <p:sldId id="302" r:id="rId42"/>
    <p:sldId id="284" r:id="rId43"/>
    <p:sldId id="285" r:id="rId44"/>
    <p:sldId id="286" r:id="rId45"/>
    <p:sldId id="303" r:id="rId46"/>
    <p:sldId id="287" r:id="rId47"/>
    <p:sldId id="288" r:id="rId48"/>
    <p:sldId id="289" r:id="rId49"/>
    <p:sldId id="304" r:id="rId50"/>
    <p:sldId id="305" r:id="rId51"/>
    <p:sldId id="306" r:id="rId52"/>
    <p:sldId id="307" r:id="rId53"/>
  </p:sldIdLst>
  <p:sldSz cx="9144000" cy="6858000" type="screen4x3"/>
  <p:notesSz cx="6858000" cy="9144000"/>
  <p:embeddedFontLst>
    <p:embeddedFont>
      <p:font typeface="Brush Script MT" panose="03060802040406070304" pitchFamily="66" charset="0"/>
      <p:italic r:id="rId54"/>
    </p:embeddedFont>
    <p:embeddedFont>
      <p:font typeface="Calisto MT" panose="020B0604020202020204" charset="0"/>
      <p:regular r:id="rId55"/>
      <p:bold r:id="rId56"/>
      <p:italic r:id="rId57"/>
      <p:boldItalic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19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7"/>
          <p:cNvGrpSpPr/>
          <p:nvPr/>
        </p:nvGrpSpPr>
        <p:grpSpPr>
          <a:xfrm>
            <a:off x="486873" y="411480"/>
            <a:ext cx="8170255" cy="6035040"/>
            <a:chOff x="486873" y="411480"/>
            <a:chExt cx="8170255" cy="6035040"/>
          </a:xfrm>
        </p:grpSpPr>
        <p:pic>
          <p:nvPicPr>
            <p:cNvPr id="12" name="Picture 11" descr="PaperPanel-Title.jpg"/>
            <p:cNvPicPr>
              <a:picLocks noChangeAspect="1"/>
            </p:cNvPicPr>
            <p:nvPr/>
          </p:nvPicPr>
          <p:blipFill>
            <a:blip r:embed="rId2" cstate="print"/>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14" name="Rectangle 13"/>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573741" y="6122894"/>
            <a:ext cx="2133600" cy="259317"/>
          </a:xfrm>
        </p:spPr>
        <p:txBody>
          <a:bodyPr/>
          <a:lstStyle/>
          <a:p>
            <a:fld id="{3F656EBF-9C08-6248-93B7-78ACA1BDD49D}" type="datetimeFigureOut">
              <a:rPr lang="en-US" smtClean="0"/>
              <a:pPr/>
              <a:t>5/6/2016</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DD753F9C-67DE-1742-B79D-5327F5548C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CA"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F656EBF-9C08-6248-93B7-78ACA1BDD49D}"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53F9C-67DE-1742-B79D-5327F5548C96}" type="slidenum">
              <a:rPr lang="en-US" smtClean="0"/>
              <a:pPr/>
              <a:t>‹#›</a:t>
            </a:fld>
            <a:endParaRPr lang="en-US"/>
          </a:p>
        </p:txBody>
      </p:sp>
      <p:sp>
        <p:nvSpPr>
          <p:cNvPr id="15" name="Rectangle 1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CA" smtClean="0"/>
              <a:t>Click icon to add picture</a:t>
            </a:r>
            <a:endParaRPr/>
          </a:p>
        </p:txBody>
      </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32"/>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5" name="Rectangle 34"/>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fld id="{3F656EBF-9C08-6248-93B7-78ACA1BDD49D}"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53F9C-67DE-1742-B79D-5327F5548C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CA" smtClean="0"/>
              <a:t>Click to edit Master title style</a:t>
            </a:r>
            <a:endParaRPr/>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fld id="{3F656EBF-9C08-6248-93B7-78ACA1BDD49D}"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53F9C-67DE-1742-B79D-5327F5548C96}" type="slidenum">
              <a:rPr lang="en-US" smtClean="0"/>
              <a:pPr/>
              <a:t>‹#›</a:t>
            </a:fld>
            <a:endParaRPr lang="en-US"/>
          </a:p>
        </p:txBody>
      </p:sp>
      <p:sp>
        <p:nvSpPr>
          <p:cNvPr id="15" name="Rectangle 14"/>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3F656EBF-9C08-6248-93B7-78ACA1BDD49D}"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3F9C-67DE-1742-B79D-5327F5548C9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CA"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3F656EBF-9C08-6248-93B7-78ACA1BDD49D}"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3F9C-67DE-1742-B79D-5327F5548C96}" type="slidenum">
              <a:rPr lang="en-US" smtClean="0"/>
              <a:pPr/>
              <a:t>‹#›</a:t>
            </a:fld>
            <a:endParaRPr lang="en-US"/>
          </a:p>
        </p:txBody>
      </p:sp>
      <p:sp>
        <p:nvSpPr>
          <p:cNvPr id="26" name="Rectangle 25"/>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15"/>
          <p:cNvGrpSpPr/>
          <p:nvPr/>
        </p:nvGrpSpPr>
        <p:grpSpPr>
          <a:xfrm>
            <a:off x="182880" y="173699"/>
            <a:ext cx="8778240" cy="6510602"/>
            <a:chOff x="182880" y="173699"/>
            <a:chExt cx="8778240" cy="6510602"/>
          </a:xfrm>
        </p:grpSpPr>
        <p:pic>
          <p:nvPicPr>
            <p:cNvPr id="17" name="Picture 16"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3F656EBF-9C08-6248-93B7-78ACA1BDD49D}"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3F9C-67DE-1742-B79D-5327F5548C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7" name="Picture 6" descr="PaperPanel-Title.jpg"/>
          <p:cNvPicPr>
            <a:picLocks noChangeAspect="1"/>
          </p:cNvPicPr>
          <p:nvPr/>
        </p:nvPicPr>
        <p:blipFill>
          <a:blip r:embed="rId2" cstate="print"/>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569259" y="6122894"/>
            <a:ext cx="2133600" cy="259317"/>
          </a:xfrm>
        </p:spPr>
        <p:txBody>
          <a:bodyPr/>
          <a:lstStyle/>
          <a:p>
            <a:fld id="{3F656EBF-9C08-6248-93B7-78ACA1BDD49D}" type="datetimeFigureOut">
              <a:rPr lang="en-US" smtClean="0"/>
              <a:pPr/>
              <a:t>5/6/2016</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CA"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23"/>
          <p:cNvGrpSpPr/>
          <p:nvPr/>
        </p:nvGrpSpPr>
        <p:grpSpPr>
          <a:xfrm>
            <a:off x="182880" y="173699"/>
            <a:ext cx="8778240" cy="6510602"/>
            <a:chOff x="182880" y="173699"/>
            <a:chExt cx="8778240" cy="6510602"/>
          </a:xfrm>
        </p:grpSpPr>
        <p:pic>
          <p:nvPicPr>
            <p:cNvPr id="25" name="Picture 24"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lvl1pPr>
          </a:lstStyle>
          <a:p>
            <a:r>
              <a:rPr lang="en-CA" smtClean="0"/>
              <a:t>Click to edit Master title style</a:t>
            </a:r>
            <a:endParaRPr/>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3F656EBF-9C08-6248-93B7-78ACA1BDD49D}"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3F9C-67DE-1742-B79D-5327F5548C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182880" y="173699"/>
            <a:ext cx="8778240" cy="6510602"/>
            <a:chOff x="182880" y="173699"/>
            <a:chExt cx="8778240" cy="6510602"/>
          </a:xfrm>
        </p:grpSpPr>
        <p:pic>
          <p:nvPicPr>
            <p:cNvPr id="15" name="Picture 14"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 name="Rectangle 18"/>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3F656EBF-9C08-6248-93B7-78ACA1BDD49D}"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53F9C-67DE-1742-B79D-5327F5548C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16"/>
          <p:cNvGrpSpPr/>
          <p:nvPr/>
        </p:nvGrpSpPr>
        <p:grpSpPr>
          <a:xfrm>
            <a:off x="182880" y="173699"/>
            <a:ext cx="8778240" cy="6510602"/>
            <a:chOff x="182880" y="173699"/>
            <a:chExt cx="8778240" cy="6510602"/>
          </a:xfrm>
        </p:grpSpPr>
        <p:pic>
          <p:nvPicPr>
            <p:cNvPr id="18" name="Picture 17"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1"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3F656EBF-9C08-6248-93B7-78ACA1BDD49D}" type="datetimeFigureOut">
              <a:rPr lang="en-US" smtClean="0"/>
              <a:pPr/>
              <a:t>5/6/2016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753F9C-67DE-1742-B79D-5327F5548C96}" type="slidenum">
              <a:rPr lang="en-US" smtClean="0"/>
              <a:pPr/>
              <a:t>‹#›</a:t>
            </a:fld>
            <a:endParaRPr lang="en-US"/>
          </a:p>
        </p:txBody>
      </p:sp>
      <p:cxnSp>
        <p:nvCxnSpPr>
          <p:cNvPr id="30" name="Straight Connector 29"/>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18"/>
          <p:cNvGrpSpPr/>
          <p:nvPr/>
        </p:nvGrpSpPr>
        <p:grpSpPr>
          <a:xfrm>
            <a:off x="182880" y="173699"/>
            <a:ext cx="8778240" cy="6510602"/>
            <a:chOff x="182880" y="173699"/>
            <a:chExt cx="8778240" cy="6510602"/>
          </a:xfrm>
        </p:grpSpPr>
        <p:pic>
          <p:nvPicPr>
            <p:cNvPr id="20" name="Picture 19"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3F656EBF-9C08-6248-93B7-78ACA1BDD49D}" type="datetimeFigureOut">
              <a:rPr lang="en-US" smtClean="0"/>
              <a:pPr/>
              <a:t>5/6/2016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753F9C-67DE-1742-B79D-5327F5548C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17"/>
          <p:cNvGrpSpPr/>
          <p:nvPr/>
        </p:nvGrpSpPr>
        <p:grpSpPr>
          <a:xfrm>
            <a:off x="182880" y="173699"/>
            <a:ext cx="8778240" cy="6510602"/>
            <a:chOff x="182880" y="173699"/>
            <a:chExt cx="8778240" cy="6510602"/>
          </a:xfrm>
        </p:grpSpPr>
        <p:pic>
          <p:nvPicPr>
            <p:cNvPr id="19" name="Picture 18"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p:nvPr/>
          </p:nvGrpSpPr>
          <p:grpSpPr>
            <a:xfrm>
              <a:off x="256032" y="237744"/>
              <a:ext cx="8622792" cy="6364224"/>
              <a:chOff x="247157" y="247430"/>
              <a:chExt cx="8622792" cy="6364224"/>
            </a:xfrm>
          </p:grpSpPr>
          <p:sp>
            <p:nvSpPr>
              <p:cNvPr id="21" name="Rectangle 20"/>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2" name="Straight Connector 21"/>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3F656EBF-9C08-6248-93B7-78ACA1BDD49D}" type="datetimeFigureOut">
              <a:rPr lang="en-US" smtClean="0"/>
              <a:pPr/>
              <a:t>5/6/2016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753F9C-67DE-1742-B79D-5327F5548C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8" name="Picture 27" descr="PaperPanel-Base.jpg"/>
              <p:cNvPicPr>
                <a:picLocks noChangeAspect="1"/>
              </p:cNvPicPr>
              <p:nvPr/>
            </p:nvPicPr>
            <p:blipFill>
              <a:blip r:embed="rId2" cstate="print"/>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0" name="Rectangle 2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CA"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fld id="{3F656EBF-9C08-6248-93B7-78ACA1BDD49D}"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53F9C-67DE-1742-B79D-5327F5548C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CA" smtClean="0"/>
              <a:t>Click to edit Master title style</a:t>
            </a:r>
            <a:endParaRPr/>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3F656EBF-9C08-6248-93B7-78ACA1BDD49D}" type="datetimeFigureOut">
              <a:rPr lang="en-US" smtClean="0"/>
              <a:pPr/>
              <a:t>5/6/2016</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DD753F9C-67DE-1742-B79D-5327F5548C9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Unit 1: The Nature of Economics and the Economy</a:t>
            </a:r>
            <a:endParaRPr lang="en-US" dirty="0"/>
          </a:p>
        </p:txBody>
      </p:sp>
      <p:sp>
        <p:nvSpPr>
          <p:cNvPr id="5" name="Subtitle 4"/>
          <p:cNvSpPr>
            <a:spLocks noGrp="1"/>
          </p:cNvSpPr>
          <p:nvPr>
            <p:ph type="subTitle" idx="1"/>
          </p:nvPr>
        </p:nvSpPr>
        <p:spPr/>
        <p:txBody>
          <a:bodyPr>
            <a:normAutofit/>
          </a:bodyPr>
          <a:lstStyle/>
          <a:p>
            <a:r>
              <a:rPr lang="en-US" dirty="0" smtClean="0"/>
              <a:t>Chapter 1: Basic Principles of Economics</a:t>
            </a:r>
          </a:p>
          <a:p>
            <a:r>
              <a:rPr lang="en-US" dirty="0" smtClean="0"/>
              <a:t>Chapter 2: Productive Resources and Economic Systems</a:t>
            </a:r>
          </a:p>
          <a:p>
            <a:r>
              <a:rPr lang="en-US" dirty="0" smtClean="0"/>
              <a:t>Chapter 3: The Evolution of Economic Thought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Ongoing progress and prosperity</a:t>
            </a:r>
          </a:p>
          <a:p>
            <a:pPr lvl="0"/>
            <a:r>
              <a:rPr lang="en-US" dirty="0" smtClean="0"/>
              <a:t>Three reasons for Britain’s economic growth and increasing productivity throughout the 18</a:t>
            </a:r>
            <a:r>
              <a:rPr lang="en-US" baseline="30000" dirty="0" smtClean="0"/>
              <a:t>th</a:t>
            </a:r>
            <a:r>
              <a:rPr lang="en-US" dirty="0" smtClean="0"/>
              <a:t> century:</a:t>
            </a:r>
            <a:endParaRPr lang="en-US" sz="2800" dirty="0" smtClean="0"/>
          </a:p>
          <a:p>
            <a:pPr lvl="0"/>
            <a:r>
              <a:rPr lang="en-US" dirty="0" smtClean="0"/>
              <a:t>Division of </a:t>
            </a:r>
            <a:r>
              <a:rPr lang="en-US" dirty="0" err="1" smtClean="0"/>
              <a:t>labour</a:t>
            </a:r>
            <a:endParaRPr lang="en-US" sz="2800" dirty="0" smtClean="0"/>
          </a:p>
          <a:p>
            <a:pPr lvl="1"/>
            <a:r>
              <a:rPr lang="en-US" sz="2400" dirty="0" smtClean="0"/>
              <a:t>Specialization of workers in production processes, which lead to increased level of production</a:t>
            </a:r>
          </a:p>
          <a:p>
            <a:pPr lvl="1"/>
            <a:r>
              <a:rPr lang="en-US" sz="2400" dirty="0" smtClean="0"/>
              <a:t>Resulted in greater profits for investors, more consumer goods for workers, and greater economic efficiency for society</a:t>
            </a:r>
            <a:endParaRPr lang="en-US" sz="28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lstStyle/>
          <a:p>
            <a:pPr lvl="0"/>
            <a:r>
              <a:rPr lang="en-US" dirty="0" smtClean="0"/>
              <a:t>Law of accumulation</a:t>
            </a:r>
            <a:endParaRPr lang="en-US" sz="2800" dirty="0" smtClean="0"/>
          </a:p>
          <a:p>
            <a:pPr lvl="1"/>
            <a:r>
              <a:rPr lang="en-US" dirty="0" smtClean="0"/>
              <a:t>Industrialists invested accumulated profits in additional capital goods, which permitted increases in total production and efficiency for the economy</a:t>
            </a:r>
          </a:p>
          <a:p>
            <a:pPr lvl="1"/>
            <a:r>
              <a:rPr lang="en-US" dirty="0" smtClean="0"/>
              <a:t>These increases led to greater profits for investing industrialists</a:t>
            </a:r>
          </a:p>
          <a:p>
            <a:pPr lvl="1"/>
            <a:r>
              <a:rPr lang="en-US" dirty="0" smtClean="0"/>
              <a:t>The increased profits could then be reinvested in additional capital goods, stimulating for further rounds of economic growth</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Law of population</a:t>
            </a:r>
            <a:endParaRPr lang="en-US" sz="2800" dirty="0" smtClean="0"/>
          </a:p>
          <a:p>
            <a:pPr lvl="1"/>
            <a:r>
              <a:rPr lang="en-US" sz="2400" dirty="0" smtClean="0"/>
              <a:t>The accumulation of capital increases the demand for </a:t>
            </a:r>
            <a:r>
              <a:rPr lang="en-US" sz="2400" dirty="0" err="1" smtClean="0"/>
              <a:t>labour</a:t>
            </a:r>
            <a:r>
              <a:rPr lang="en-US" sz="2400" dirty="0" smtClean="0"/>
              <a:t> to operate the additional machinery that the industrialist purchase</a:t>
            </a:r>
            <a:endParaRPr lang="en-US" sz="2800" dirty="0" smtClean="0"/>
          </a:p>
          <a:p>
            <a:pPr lvl="1"/>
            <a:r>
              <a:rPr lang="en-US" sz="2400" dirty="0" smtClean="0"/>
              <a:t>In order to attract workers, competing industrialists offer higher wages</a:t>
            </a:r>
            <a:endParaRPr lang="en-US" sz="2800" dirty="0" smtClean="0"/>
          </a:p>
          <a:p>
            <a:pPr lvl="1"/>
            <a:r>
              <a:rPr lang="en-US" sz="2400" dirty="0" smtClean="0"/>
              <a:t>Wage increases lead to improved living conditions for the workers, which reduces mortality rates</a:t>
            </a:r>
            <a:endParaRPr lang="en-US" sz="2800" dirty="0" smtClean="0"/>
          </a:p>
          <a:p>
            <a:pPr lvl="1"/>
            <a:r>
              <a:rPr lang="en-US" sz="2400" dirty="0" smtClean="0"/>
              <a:t>This leads to a natural increase in the population, and therefore in the </a:t>
            </a:r>
            <a:r>
              <a:rPr lang="en-US" sz="2400" dirty="0" err="1" smtClean="0"/>
              <a:t>labour</a:t>
            </a:r>
            <a:r>
              <a:rPr lang="en-US" sz="2400" dirty="0" smtClean="0"/>
              <a:t> force</a:t>
            </a:r>
            <a:endParaRPr lang="en-US" sz="2800" dirty="0" smtClean="0"/>
          </a:p>
          <a:p>
            <a:pPr lvl="1"/>
            <a:r>
              <a:rPr lang="en-US" sz="2400" dirty="0" smtClean="0"/>
              <a:t>Increases in </a:t>
            </a:r>
            <a:r>
              <a:rPr lang="en-US" sz="2400" dirty="0" err="1" smtClean="0"/>
              <a:t>labour</a:t>
            </a:r>
            <a:r>
              <a:rPr lang="en-US" sz="2400" dirty="0" smtClean="0"/>
              <a:t> force mean workers must compete with each other for jobs, when keeps wages from increasing</a:t>
            </a:r>
            <a:endParaRPr lang="en-US" sz="2800" dirty="0" smtClean="0"/>
          </a:p>
          <a:p>
            <a:pPr lvl="1"/>
            <a:r>
              <a:rPr lang="en-US" sz="2400" dirty="0" smtClean="0"/>
              <a:t>Thus, the industrialists continue to make healthy profits, which allows them to buy more machinery, which starts the cycle over again</a:t>
            </a:r>
            <a:endParaRPr lang="en-US" sz="2800"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Thomas Robert Malthus (1766-1834): The Pessimist</a:t>
            </a:r>
            <a:endParaRPr lang="en-US" dirty="0"/>
          </a:p>
        </p:txBody>
      </p:sp>
      <p:sp>
        <p:nvSpPr>
          <p:cNvPr id="3" name="Content Placeholder 2"/>
          <p:cNvSpPr>
            <a:spLocks noGrp="1"/>
          </p:cNvSpPr>
          <p:nvPr>
            <p:ph idx="1"/>
          </p:nvPr>
        </p:nvSpPr>
        <p:spPr>
          <a:xfrm>
            <a:off x="900113" y="2133601"/>
            <a:ext cx="4003040" cy="3931920"/>
          </a:xfrm>
        </p:spPr>
        <p:txBody>
          <a:bodyPr>
            <a:normAutofit fontScale="77500" lnSpcReduction="20000"/>
          </a:bodyPr>
          <a:lstStyle/>
          <a:p>
            <a:pPr lvl="0"/>
            <a:r>
              <a:rPr lang="en-US" dirty="0" smtClean="0"/>
              <a:t>Recognized as the first professional economist</a:t>
            </a:r>
          </a:p>
          <a:p>
            <a:pPr lvl="0"/>
            <a:r>
              <a:rPr lang="en-US" dirty="0" smtClean="0"/>
              <a:t>Challenged Adam Smith’s views of a economy governed by natural laws leading to ever-increasing prosperity</a:t>
            </a:r>
          </a:p>
          <a:p>
            <a:pPr lvl="0"/>
            <a:r>
              <a:rPr lang="en-US" dirty="0" smtClean="0"/>
              <a:t>Malthus predicted inevitable poverty and famine for the masses</a:t>
            </a:r>
          </a:p>
          <a:p>
            <a:pPr lvl="0"/>
            <a:r>
              <a:rPr lang="en-US" dirty="0" smtClean="0"/>
              <a:t>Published his pessimistic views in a book called “An Essay on the Principle of Population As Its Affects the Future Improvement of Society” in 1798</a:t>
            </a:r>
          </a:p>
        </p:txBody>
      </p:sp>
      <p:pic>
        <p:nvPicPr>
          <p:cNvPr id="5" name="Picture 4"/>
          <p:cNvPicPr>
            <a:picLocks noChangeAspect="1"/>
          </p:cNvPicPr>
          <p:nvPr/>
        </p:nvPicPr>
        <p:blipFill>
          <a:blip r:embed="rId2" cstate="print"/>
          <a:stretch>
            <a:fillRect/>
          </a:stretch>
        </p:blipFill>
        <p:spPr>
          <a:xfrm>
            <a:off x="5346229" y="1907667"/>
            <a:ext cx="3274235" cy="415785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Born into an English upper-middle-class family in 1766</a:t>
            </a:r>
          </a:p>
          <a:p>
            <a:pPr lvl="0"/>
            <a:r>
              <a:rPr lang="en-US" dirty="0" smtClean="0"/>
              <a:t>Attended Cambridge University, where he earned a Masters of Arts degree</a:t>
            </a:r>
          </a:p>
          <a:p>
            <a:pPr lvl="0"/>
            <a:r>
              <a:rPr lang="en-US" dirty="0" smtClean="0"/>
              <a:t>Went on to take holy orders in the Anglican Church and pursued the quiet life of a country curate</a:t>
            </a:r>
          </a:p>
          <a:p>
            <a:r>
              <a:rPr lang="en-US" dirty="0" smtClean="0"/>
              <a:t>In 1805 he became professor of history and political economy at the East India Company’s college</a:t>
            </a:r>
          </a:p>
          <a:p>
            <a:pPr lvl="1"/>
            <a:r>
              <a:rPr lang="en-US" dirty="0" smtClean="0"/>
              <a:t>This was the first time “political economy” was used to designate an academic office, so he can be identified as the first professional economist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Times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Lived during the Industrial Revolution, when workers moved from their rural farms into urban centers to try to get jobs in factories</a:t>
            </a:r>
          </a:p>
          <a:p>
            <a:pPr lvl="1"/>
            <a:r>
              <a:rPr lang="en-US" dirty="0" smtClean="0"/>
              <a:t>Workers lived in congested and unsanitary quarters, struggling to survive on minimal wages</a:t>
            </a:r>
          </a:p>
          <a:p>
            <a:pPr lvl="0"/>
            <a:r>
              <a:rPr lang="en-US" dirty="0" smtClean="0"/>
              <a:t>A prolonged, expensive, and bloody war against Napoleon Bonaparte’s France also added to their misery</a:t>
            </a:r>
          </a:p>
          <a:p>
            <a:pPr lvl="0"/>
            <a:r>
              <a:rPr lang="en-US" dirty="0" smtClean="0"/>
              <a:t>Poor crop yields and a simultaneous population boom further aggravated the situation</a:t>
            </a:r>
          </a:p>
          <a:p>
            <a:pPr lvl="0"/>
            <a:r>
              <a:rPr lang="en-US" dirty="0" smtClean="0"/>
              <a:t>It began to look as if Britain’s once-rich farmlands could no longer feed the country’s people.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normAutofit lnSpcReduction="10000"/>
          </a:bodyPr>
          <a:lstStyle/>
          <a:p>
            <a:pPr lvl="0">
              <a:buNone/>
            </a:pPr>
            <a:r>
              <a:rPr lang="en-US" b="1" dirty="0" smtClean="0"/>
              <a:t>Population and food production</a:t>
            </a:r>
          </a:p>
          <a:p>
            <a:pPr lvl="0"/>
            <a:r>
              <a:rPr lang="en-US" dirty="0" smtClean="0"/>
              <a:t>Based his ideas on population and food production on two premises:</a:t>
            </a:r>
            <a:endParaRPr lang="en-US" sz="2800" dirty="0" smtClean="0"/>
          </a:p>
          <a:p>
            <a:pPr lvl="1"/>
            <a:r>
              <a:rPr lang="en-US" sz="2400" dirty="0" smtClean="0"/>
              <a:t>Food is necessary to sustain human life</a:t>
            </a:r>
            <a:endParaRPr lang="en-US" sz="2800" dirty="0" smtClean="0"/>
          </a:p>
          <a:p>
            <a:pPr lvl="1"/>
            <a:r>
              <a:rPr lang="en-US" sz="2400" dirty="0" smtClean="0"/>
              <a:t>Human sexual instinct is constant</a:t>
            </a:r>
            <a:endParaRPr lang="en-US" sz="2800" dirty="0" smtClean="0"/>
          </a:p>
          <a:p>
            <a:pPr lvl="0"/>
            <a:r>
              <a:rPr lang="en-US" dirty="0" smtClean="0"/>
              <a:t>He predicted that the population would double every 25 years (about one generation)</a:t>
            </a:r>
          </a:p>
          <a:p>
            <a:pPr lvl="1"/>
            <a:r>
              <a:rPr lang="en-US" dirty="0" smtClean="0"/>
              <a:t>This doubling effect is what statisticians call </a:t>
            </a:r>
            <a:r>
              <a:rPr lang="en-US" b="1" dirty="0" smtClean="0"/>
              <a:t>geometrical progression</a:t>
            </a:r>
            <a:endParaRPr lang="en-US" sz="2600"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normAutofit/>
          </a:bodyPr>
          <a:lstStyle/>
          <a:p>
            <a:pPr lvl="0"/>
            <a:r>
              <a:rPr lang="en-US" dirty="0" smtClean="0"/>
              <a:t>Food production can only grow in an </a:t>
            </a:r>
            <a:r>
              <a:rPr lang="en-US" b="1" dirty="0" smtClean="0"/>
              <a:t>arithmetical progression</a:t>
            </a:r>
            <a:endParaRPr lang="en-US" dirty="0" smtClean="0"/>
          </a:p>
          <a:p>
            <a:pPr lvl="1"/>
            <a:r>
              <a:rPr lang="en-US" dirty="0" smtClean="0"/>
              <a:t>Each generation’s food production increases by an amount equal to the original quantity</a:t>
            </a:r>
            <a:endParaRPr lang="en-US" sz="2600" dirty="0" smtClean="0"/>
          </a:p>
          <a:p>
            <a:r>
              <a:rPr lang="en-US" sz="2378" dirty="0" smtClean="0"/>
              <a:t>As more land is required for food production, less-fertile land will be used, which will yield fewer crops</a:t>
            </a:r>
          </a:p>
          <a:p>
            <a:r>
              <a:rPr lang="en-US" sz="2378" dirty="0" smtClean="0"/>
              <a:t>As more workers cultivate the land more intensely, the productivity of the added workers also declines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Malthus’ shared Adam Smith’s views that as wages increase, the population would increase</a:t>
            </a:r>
          </a:p>
          <a:p>
            <a:pPr lvl="1"/>
            <a:r>
              <a:rPr lang="en-US" dirty="0" smtClean="0"/>
              <a:t>But he believed that the population growth would quickly outrun the means of subsistence</a:t>
            </a:r>
          </a:p>
          <a:p>
            <a:pPr lvl="1"/>
            <a:r>
              <a:rPr lang="en-US" dirty="0" smtClean="0"/>
              <a:t>Therefore, wages and the standard of living should hover around the subsistence level to keep the population in check</a:t>
            </a:r>
            <a:endParaRPr lang="en-US" sz="2800" dirty="0" smtClean="0"/>
          </a:p>
          <a:p>
            <a:pPr lvl="0"/>
            <a:r>
              <a:rPr lang="en-US" dirty="0" smtClean="0"/>
              <a:t>Malthus acknowledged two types of population control, but he didn’t think they were strong enough to check the geometric progression of the world’s population</a:t>
            </a:r>
            <a:endParaRPr lang="en-US" sz="2800" dirty="0" smtClean="0"/>
          </a:p>
          <a:p>
            <a:pPr lvl="1"/>
            <a:r>
              <a:rPr lang="en-US" sz="2400" b="1" dirty="0" smtClean="0"/>
              <a:t>Positive checks</a:t>
            </a:r>
            <a:r>
              <a:rPr lang="en-US" sz="2400" dirty="0" smtClean="0"/>
              <a:t> increase the death rate and include war, famine, disease, and epidemics</a:t>
            </a:r>
            <a:endParaRPr lang="en-US" sz="2800" dirty="0" smtClean="0"/>
          </a:p>
          <a:p>
            <a:pPr lvl="1"/>
            <a:r>
              <a:rPr lang="en-US" sz="2400" b="1" dirty="0" smtClean="0"/>
              <a:t>Preventive checks</a:t>
            </a:r>
            <a:r>
              <a:rPr lang="en-US" sz="2400" dirty="0" smtClean="0"/>
              <a:t> reduce the birth rate and include moral restraints such as late marriage and sexual abstinence</a:t>
            </a:r>
            <a:endParaRPr lang="en-US" sz="2800"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lstStyle/>
          <a:p>
            <a:pPr lvl="0"/>
            <a:r>
              <a:rPr lang="en-US" dirty="0" smtClean="0"/>
              <a:t>In the end, Malthus failed to predict two major developments that had major impacts on his theories of population</a:t>
            </a:r>
            <a:endParaRPr lang="en-US" sz="2800" dirty="0" smtClean="0"/>
          </a:p>
          <a:p>
            <a:pPr lvl="1"/>
            <a:r>
              <a:rPr lang="en-US" dirty="0" smtClean="0"/>
              <a:t>In the 20</a:t>
            </a:r>
            <a:r>
              <a:rPr lang="en-US" baseline="30000" dirty="0" smtClean="0"/>
              <a:t>th</a:t>
            </a:r>
            <a:r>
              <a:rPr lang="en-US" dirty="0" smtClean="0"/>
              <a:t> century, a series of technological breakthroughs in agriculture, known as the Green Age, increased food production rates beyond anything Malthus could have predicted</a:t>
            </a:r>
          </a:p>
          <a:p>
            <a:pPr lvl="1"/>
            <a:r>
              <a:rPr lang="en-US" dirty="0" smtClean="0"/>
              <a:t>Continued urbanization had a negative effect on birth rates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3: The Evolution of Economic Thought</a:t>
            </a:r>
            <a:endParaRPr lang="en-US" dirty="0"/>
          </a:p>
        </p:txBody>
      </p:sp>
      <p:sp>
        <p:nvSpPr>
          <p:cNvPr id="3" name="Content Placeholder 2"/>
          <p:cNvSpPr>
            <a:spLocks noGrp="1"/>
          </p:cNvSpPr>
          <p:nvPr>
            <p:ph idx="1"/>
          </p:nvPr>
        </p:nvSpPr>
        <p:spPr/>
        <p:txBody>
          <a:bodyPr/>
          <a:lstStyle/>
          <a:p>
            <a:r>
              <a:rPr lang="en-US" dirty="0" smtClean="0"/>
              <a:t>Overview</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David Ricardo (1772-1823): The Industrial Politician</a:t>
            </a:r>
            <a:endParaRPr lang="en-US" dirty="0"/>
          </a:p>
        </p:txBody>
      </p:sp>
      <p:sp>
        <p:nvSpPr>
          <p:cNvPr id="3" name="Content Placeholder 2"/>
          <p:cNvSpPr>
            <a:spLocks noGrp="1"/>
          </p:cNvSpPr>
          <p:nvPr>
            <p:ph idx="1"/>
          </p:nvPr>
        </p:nvSpPr>
        <p:spPr>
          <a:xfrm>
            <a:off x="900113" y="2133601"/>
            <a:ext cx="4262588" cy="3931920"/>
          </a:xfrm>
        </p:spPr>
        <p:txBody>
          <a:bodyPr/>
          <a:lstStyle/>
          <a:p>
            <a:pPr lvl="0"/>
            <a:r>
              <a:rPr lang="en-US" dirty="0" smtClean="0"/>
              <a:t>Adam Smith’s vision of a world governed by natural laws was most effectively refuted by David Ricardo, the son of a Dutch banker who had immigrated to Britain and made a fortune on the London stock exchange</a:t>
            </a:r>
          </a:p>
          <a:p>
            <a:endParaRPr lang="en-US" dirty="0"/>
          </a:p>
        </p:txBody>
      </p:sp>
      <p:pic>
        <p:nvPicPr>
          <p:cNvPr id="4" name="Picture 3"/>
          <p:cNvPicPr>
            <a:picLocks noChangeAspect="1"/>
          </p:cNvPicPr>
          <p:nvPr/>
        </p:nvPicPr>
        <p:blipFill>
          <a:blip r:embed="rId2" cstate="print"/>
          <a:stretch>
            <a:fillRect/>
          </a:stretch>
        </p:blipFill>
        <p:spPr>
          <a:xfrm>
            <a:off x="5407644" y="1896696"/>
            <a:ext cx="3326062" cy="429169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David Ricardo was born into a prosperous London family in 1772</a:t>
            </a:r>
          </a:p>
          <a:p>
            <a:pPr lvl="1"/>
            <a:r>
              <a:rPr lang="en-US" dirty="0" smtClean="0"/>
              <a:t>At 14 he went to work in his father’s investment business</a:t>
            </a:r>
          </a:p>
          <a:p>
            <a:pPr lvl="1"/>
            <a:r>
              <a:rPr lang="en-US" dirty="0" smtClean="0"/>
              <a:t>By 22 he had established his own business with a capital base of £800</a:t>
            </a:r>
          </a:p>
          <a:p>
            <a:pPr lvl="1"/>
            <a:r>
              <a:rPr lang="en-US" dirty="0" smtClean="0"/>
              <a:t>At 42 he retired with over £1 million.</a:t>
            </a:r>
          </a:p>
          <a:p>
            <a:pPr lvl="0"/>
            <a:r>
              <a:rPr lang="en-US" dirty="0" smtClean="0"/>
              <a:t>His most famous book “The Principles of Political Economy and Taxation” challenged the power of the aristocratic landlord class by questioning their contributions to society</a:t>
            </a:r>
          </a:p>
          <a:p>
            <a:pPr lvl="1"/>
            <a:r>
              <a:rPr lang="en-US" dirty="0" smtClean="0"/>
              <a:t>Hailed by the rising industrialist class and became an influential document of political reform</a:t>
            </a:r>
          </a:p>
          <a:p>
            <a:pPr lvl="0"/>
            <a:r>
              <a:rPr lang="en-US" dirty="0" smtClean="0"/>
              <a:t>Elected into the House of Commons in 1819</a:t>
            </a:r>
          </a:p>
          <a:p>
            <a:pPr lvl="1"/>
            <a:r>
              <a:rPr lang="en-US" dirty="0" smtClean="0"/>
              <a:t>Argued on the behalf of free trade</a:t>
            </a:r>
          </a:p>
          <a:p>
            <a:pPr lvl="1"/>
            <a:r>
              <a:rPr lang="en-US" dirty="0" smtClean="0"/>
              <a:t>Continued to challenge the landlord classes by outlining the land rent laws that allowed them to exploit land, </a:t>
            </a:r>
            <a:r>
              <a:rPr lang="en-US" dirty="0" err="1" smtClean="0"/>
              <a:t>labour</a:t>
            </a:r>
            <a:r>
              <a:rPr lang="en-US" dirty="0" smtClean="0"/>
              <a:t>, and capital</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Times</a:t>
            </a:r>
            <a:endParaRPr lang="en-US" dirty="0"/>
          </a:p>
        </p:txBody>
      </p:sp>
      <p:sp>
        <p:nvSpPr>
          <p:cNvPr id="3" name="Content Placeholder 2"/>
          <p:cNvSpPr>
            <a:spLocks noGrp="1"/>
          </p:cNvSpPr>
          <p:nvPr>
            <p:ph idx="1"/>
          </p:nvPr>
        </p:nvSpPr>
        <p:spPr/>
        <p:txBody>
          <a:bodyPr>
            <a:normAutofit fontScale="92500"/>
          </a:bodyPr>
          <a:lstStyle/>
          <a:p>
            <a:pPr lvl="0"/>
            <a:r>
              <a:rPr lang="en-US" dirty="0" smtClean="0"/>
              <a:t>A period of great social conflict and political unrest in Britain</a:t>
            </a:r>
          </a:p>
          <a:p>
            <a:pPr lvl="1"/>
            <a:r>
              <a:rPr lang="en-US" dirty="0" smtClean="0"/>
              <a:t>The rapid growth of the British population, the Napoleonic Wars, and years of poor crops were straining food supplies</a:t>
            </a:r>
            <a:endParaRPr lang="en-US" sz="2600" dirty="0" smtClean="0"/>
          </a:p>
          <a:p>
            <a:pPr lvl="0"/>
            <a:r>
              <a:rPr lang="en-US" dirty="0" smtClean="0"/>
              <a:t>Ricardo identified three conflicting groups:</a:t>
            </a:r>
            <a:endParaRPr lang="en-US" sz="2800" dirty="0" smtClean="0"/>
          </a:p>
          <a:p>
            <a:pPr lvl="1"/>
            <a:r>
              <a:rPr lang="en-US" dirty="0" smtClean="0"/>
              <a:t>Working class, who lived on modest wages</a:t>
            </a:r>
            <a:endParaRPr lang="en-US" sz="2800" dirty="0" smtClean="0"/>
          </a:p>
          <a:p>
            <a:pPr lvl="1"/>
            <a:r>
              <a:rPr lang="en-US" dirty="0" smtClean="0"/>
              <a:t>Industrialist class, who made healthy profits by operating factories they owned</a:t>
            </a:r>
            <a:endParaRPr lang="en-US" sz="2800" dirty="0" smtClean="0"/>
          </a:p>
          <a:p>
            <a:pPr lvl="1"/>
            <a:r>
              <a:rPr lang="en-US" dirty="0" smtClean="0"/>
              <a:t>Aristocratic landlord class, who received substantial rent from the land titles they held</a:t>
            </a:r>
            <a:endParaRPr lang="en-US" sz="2800"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Times</a:t>
            </a:r>
            <a:endParaRPr lang="en-US" dirty="0"/>
          </a:p>
        </p:txBody>
      </p:sp>
      <p:sp>
        <p:nvSpPr>
          <p:cNvPr id="3" name="Content Placeholder 2"/>
          <p:cNvSpPr>
            <a:spLocks noGrp="1"/>
          </p:cNvSpPr>
          <p:nvPr>
            <p:ph idx="1"/>
          </p:nvPr>
        </p:nvSpPr>
        <p:spPr/>
        <p:txBody>
          <a:bodyPr>
            <a:normAutofit fontScale="92500"/>
          </a:bodyPr>
          <a:lstStyle/>
          <a:p>
            <a:pPr lvl="0"/>
            <a:r>
              <a:rPr lang="en-US" dirty="0" smtClean="0"/>
              <a:t>One group could prosper only at the expense of the others</a:t>
            </a:r>
          </a:p>
          <a:p>
            <a:pPr lvl="1"/>
            <a:r>
              <a:rPr lang="en-US" dirty="0" smtClean="0"/>
              <a:t>Ricardo identified that group as the aristocratic landlords</a:t>
            </a:r>
          </a:p>
          <a:p>
            <a:r>
              <a:rPr lang="en-US" dirty="0" smtClean="0"/>
              <a:t>The working class struggled to live at subsistence levels</a:t>
            </a:r>
          </a:p>
          <a:p>
            <a:r>
              <a:rPr lang="en-US" dirty="0" smtClean="0"/>
              <a:t>The industrialists enjoyed rising profits but lacked sufficient representation in Parliament</a:t>
            </a:r>
          </a:p>
          <a:p>
            <a:r>
              <a:rPr lang="en-US" dirty="0" smtClean="0"/>
              <a:t>The powerful and entrenched landed aristocracy always prevailed</a:t>
            </a:r>
            <a:endParaRPr lang="en-US" sz="2800"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Time</a:t>
            </a:r>
            <a:endParaRPr lang="en-US" dirty="0"/>
          </a:p>
        </p:txBody>
      </p:sp>
      <p:sp>
        <p:nvSpPr>
          <p:cNvPr id="3" name="Content Placeholder 2"/>
          <p:cNvSpPr>
            <a:spLocks noGrp="1"/>
          </p:cNvSpPr>
          <p:nvPr>
            <p:ph idx="1"/>
          </p:nvPr>
        </p:nvSpPr>
        <p:spPr/>
        <p:txBody>
          <a:bodyPr>
            <a:normAutofit fontScale="85000" lnSpcReduction="20000"/>
          </a:bodyPr>
          <a:lstStyle/>
          <a:p>
            <a:r>
              <a:rPr lang="en-US" sz="2600" dirty="0" smtClean="0"/>
              <a:t>To illustrate his case, Ricardo referred to the </a:t>
            </a:r>
            <a:r>
              <a:rPr lang="en-US" sz="2600" b="1" dirty="0" smtClean="0"/>
              <a:t>Corn Laws</a:t>
            </a:r>
            <a:r>
              <a:rPr lang="en-US" sz="2600" dirty="0" smtClean="0"/>
              <a:t>, legislation that was pushed through by the landlord-dominated Parliament</a:t>
            </a:r>
          </a:p>
          <a:p>
            <a:pPr lvl="1"/>
            <a:r>
              <a:rPr lang="en-US" dirty="0" smtClean="0"/>
              <a:t>Instituted stiff taxes on grains imported from other countries</a:t>
            </a:r>
          </a:p>
          <a:p>
            <a:pPr lvl="1"/>
            <a:r>
              <a:rPr lang="en-US" dirty="0" smtClean="0"/>
              <a:t>Grain in England was in short supply, which caused the price of grain to skyrocket</a:t>
            </a:r>
          </a:p>
          <a:p>
            <a:pPr lvl="1"/>
            <a:r>
              <a:rPr lang="en-US" dirty="0" smtClean="0"/>
              <a:t>This forced the industrialists to pay the workers higher wages  (in order to ensure their survival) and cut into their profits</a:t>
            </a:r>
          </a:p>
          <a:p>
            <a:pPr lvl="1"/>
            <a:r>
              <a:rPr lang="en-US" dirty="0" smtClean="0"/>
              <a:t>High grain prices, however, guaranteed the payment of high rent to landlords</a:t>
            </a:r>
          </a:p>
          <a:p>
            <a:r>
              <a:rPr lang="en-US" dirty="0" smtClean="0"/>
              <a:t>The industrialists were able to repeal the Corn Laws in the 1840s, breaking the power of the aristocrats, and slowly began replacing them as the dominant class in British society</a:t>
            </a:r>
            <a:endParaRPr lang="en-US" sz="3000"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The iron law of wages</a:t>
            </a:r>
          </a:p>
          <a:p>
            <a:pPr lvl="0"/>
            <a:r>
              <a:rPr lang="en-US" dirty="0" smtClean="0"/>
              <a:t>Ricardo believed that wages would always remain at the subsistence level due to the working class’s unchecked rate of reproduction</a:t>
            </a:r>
          </a:p>
          <a:p>
            <a:r>
              <a:rPr lang="en-US" dirty="0" smtClean="0"/>
              <a:t>Higher wages would increase the population by decreasing infant mortality rates, but would not raise the standard of living because higher wages would have to be distributed among larger families</a:t>
            </a:r>
          </a:p>
          <a:p>
            <a:pPr lvl="0"/>
            <a:r>
              <a:rPr lang="en-US" dirty="0" smtClean="0"/>
              <a:t>Greedy industrialists used this economic principle to justify paying their workers the lowest possible wages, claiming they were performing a public service</a:t>
            </a:r>
          </a:p>
          <a:p>
            <a:pPr lvl="1"/>
            <a:r>
              <a:rPr lang="en-US" dirty="0" smtClean="0"/>
              <a:t>This was never Ricardo’s intent, who believed that wages should be determined by free-market conditions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The theory of the comparative advantage of trade</a:t>
            </a:r>
          </a:p>
          <a:p>
            <a:pPr lvl="0"/>
            <a:r>
              <a:rPr lang="en-US" dirty="0" smtClean="0"/>
              <a:t>Communities vary in the resources they are more efficient at producing (ex: some grain, others wool)</a:t>
            </a:r>
          </a:p>
          <a:p>
            <a:pPr lvl="1"/>
            <a:r>
              <a:rPr lang="en-US" dirty="0" smtClean="0"/>
              <a:t>Therefore, trade will be of </a:t>
            </a:r>
            <a:r>
              <a:rPr lang="en-US" b="1" dirty="0" smtClean="0"/>
              <a:t>absolute advantage</a:t>
            </a:r>
            <a:r>
              <a:rPr lang="en-US" dirty="0" smtClean="0"/>
              <a:t> to both communities</a:t>
            </a:r>
          </a:p>
          <a:p>
            <a:pPr lvl="0"/>
            <a:r>
              <a:rPr lang="en-US" dirty="0" smtClean="0"/>
              <a:t>Ricardo was the first to explain that even when a community can produce both grain and wool efficiently, there is still a comparative advantage to be shared when both communities trade the products they can each produce most efficiently</a:t>
            </a:r>
          </a:p>
          <a:p>
            <a:pPr>
              <a:buNone/>
            </a:pPr>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lstStyle/>
          <a:p>
            <a:pPr lvl="0"/>
            <a:r>
              <a:rPr lang="en-US" dirty="0" smtClean="0"/>
              <a:t>Ricardo advocated for free trade at a time when Britain was imposing high tariffs on imported goods to discourage trade</a:t>
            </a:r>
          </a:p>
          <a:p>
            <a:pPr lvl="1"/>
            <a:r>
              <a:rPr lang="en-US" dirty="0" smtClean="0"/>
              <a:t>These taxes protected the earnings of the landlords, but hurt the industrialists and working class</a:t>
            </a:r>
          </a:p>
          <a:p>
            <a:pPr lvl="1"/>
            <a:r>
              <a:rPr lang="en-US" dirty="0" smtClean="0"/>
              <a:t>Ricardo argued that the interests of the landlords ran counter to the interests of the rest of the economy and he quickly became the parliamentary champion for the underrepresented industrial capitalists.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Karl Marx (1818-1883): The Communist</a:t>
            </a:r>
            <a:endParaRPr lang="en-US" dirty="0"/>
          </a:p>
        </p:txBody>
      </p:sp>
      <p:sp>
        <p:nvSpPr>
          <p:cNvPr id="3" name="Content Placeholder 2"/>
          <p:cNvSpPr>
            <a:spLocks noGrp="1"/>
          </p:cNvSpPr>
          <p:nvPr>
            <p:ph idx="1"/>
          </p:nvPr>
        </p:nvSpPr>
        <p:spPr>
          <a:xfrm>
            <a:off x="900112" y="2133600"/>
            <a:ext cx="4402789" cy="4125497"/>
          </a:xfrm>
        </p:spPr>
        <p:txBody>
          <a:bodyPr>
            <a:normAutofit fontScale="77500" lnSpcReduction="20000"/>
          </a:bodyPr>
          <a:lstStyle/>
          <a:p>
            <a:pPr lvl="0"/>
            <a:r>
              <a:rPr lang="en-US" dirty="0" smtClean="0"/>
              <a:t>Argued that economic laws that perpetuate the conflicts between social classes govern all human history</a:t>
            </a:r>
          </a:p>
          <a:p>
            <a:pPr lvl="0"/>
            <a:r>
              <a:rPr lang="en-US" dirty="0" smtClean="0"/>
              <a:t>Founded an international workers’ movement intended to overthrow the corrupt ruling class (the </a:t>
            </a:r>
            <a:r>
              <a:rPr lang="en-US" b="1" dirty="0" smtClean="0"/>
              <a:t>bourgeoisie</a:t>
            </a:r>
            <a:r>
              <a:rPr lang="en-US" dirty="0" smtClean="0"/>
              <a:t>)</a:t>
            </a:r>
          </a:p>
          <a:p>
            <a:pPr lvl="0"/>
            <a:r>
              <a:rPr lang="en-US" dirty="0" smtClean="0"/>
              <a:t>In 1848, Marx and Friedrich Engels published the “Communist Manifesto” in which they incited all exploited workers (the </a:t>
            </a:r>
            <a:r>
              <a:rPr lang="en-US" b="1" dirty="0" smtClean="0"/>
              <a:t>proletariat</a:t>
            </a:r>
            <a:r>
              <a:rPr lang="en-US" dirty="0" smtClean="0"/>
              <a:t>) to rise up against their oppressors</a:t>
            </a:r>
          </a:p>
          <a:p>
            <a:pPr lvl="1"/>
            <a:r>
              <a:rPr lang="en-US" dirty="0" smtClean="0"/>
              <a:t>So was born the international revolutionary socialist movement of communism</a:t>
            </a:r>
          </a:p>
          <a:p>
            <a:endParaRPr lang="en-US" dirty="0"/>
          </a:p>
        </p:txBody>
      </p:sp>
      <p:pic>
        <p:nvPicPr>
          <p:cNvPr id="4" name="Picture 3"/>
          <p:cNvPicPr>
            <a:picLocks noChangeAspect="1"/>
          </p:cNvPicPr>
          <p:nvPr/>
        </p:nvPicPr>
        <p:blipFill>
          <a:blip r:embed="rId2" cstate="print"/>
          <a:stretch>
            <a:fillRect/>
          </a:stretch>
        </p:blipFill>
        <p:spPr>
          <a:xfrm>
            <a:off x="5535731" y="1976915"/>
            <a:ext cx="2884583" cy="405320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Born in the German Rhineland in 1818</a:t>
            </a:r>
          </a:p>
          <a:p>
            <a:pPr lvl="0"/>
            <a:r>
              <a:rPr lang="en-US" dirty="0" smtClean="0"/>
              <a:t>Studied philosophy at Bonn University and later became the editor of a small middle-class liberal newspaper</a:t>
            </a:r>
          </a:p>
          <a:p>
            <a:pPr lvl="1"/>
            <a:r>
              <a:rPr lang="en-US" dirty="0" smtClean="0"/>
              <a:t>He got in trouble with the government by writing an editorial denouncing a new law</a:t>
            </a:r>
          </a:p>
          <a:p>
            <a:pPr lvl="1"/>
            <a:r>
              <a:rPr lang="en-US" dirty="0" smtClean="0"/>
              <a:t>He became more and more outspoken as, one by one, the papers he edited were suppressed by the state</a:t>
            </a:r>
          </a:p>
          <a:p>
            <a:pPr lvl="0"/>
            <a:r>
              <a:rPr lang="en-US" dirty="0" smtClean="0"/>
              <a:t>Marx and his family eventually had to flee Germany</a:t>
            </a:r>
          </a:p>
          <a:p>
            <a:pPr lvl="1"/>
            <a:r>
              <a:rPr lang="en-US" dirty="0" smtClean="0"/>
              <a:t>Their troubles with the state followed them until they moved to London in 1849</a:t>
            </a:r>
          </a:p>
          <a:p>
            <a:pPr lvl="0"/>
            <a:r>
              <a:rPr lang="en-US" dirty="0" smtClean="0"/>
              <a:t>His most comprehensive work, “Capital” was published in 3 volumes in 1867, 1885, and 1894</a:t>
            </a:r>
          </a:p>
          <a:p>
            <a:pPr lvl="1"/>
            <a:r>
              <a:rPr lang="en-US" dirty="0" smtClean="0"/>
              <a:t>In this cold and complex critique of economics, he explained why capitalism would ultimately destroy itself.</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Changing the World</a:t>
            </a:r>
            <a:endParaRPr lang="en-US" dirty="0"/>
          </a:p>
        </p:txBody>
      </p:sp>
      <p:sp>
        <p:nvSpPr>
          <p:cNvPr id="5" name="Content Placeholder 4"/>
          <p:cNvSpPr>
            <a:spLocks noGrp="1"/>
          </p:cNvSpPr>
          <p:nvPr>
            <p:ph idx="1"/>
          </p:nvPr>
        </p:nvSpPr>
        <p:spPr/>
        <p:txBody>
          <a:bodyPr>
            <a:normAutofit fontScale="70000" lnSpcReduction="20000"/>
          </a:bodyPr>
          <a:lstStyle/>
          <a:p>
            <a:pPr lvl="0"/>
            <a:r>
              <a:rPr lang="en-US" sz="2857" dirty="0" smtClean="0"/>
              <a:t>In this chapter, we will trace the evolution of economic thought</a:t>
            </a:r>
          </a:p>
          <a:p>
            <a:pPr lvl="0"/>
            <a:r>
              <a:rPr lang="en-US" sz="2857" dirty="0" smtClean="0"/>
              <a:t>Ideas that change the world usually emerge during times of serious trouble</a:t>
            </a:r>
          </a:p>
          <a:p>
            <a:pPr lvl="1"/>
            <a:r>
              <a:rPr lang="en-US" sz="2571" dirty="0" smtClean="0"/>
              <a:t>People are most willing to listen to radically different ideas</a:t>
            </a:r>
          </a:p>
          <a:p>
            <a:r>
              <a:rPr lang="en-US" sz="2857" dirty="0" smtClean="0"/>
              <a:t>We will focus on seven visionaries whose ideas greatly advanced economic thought  For each visionaries, we will go over:</a:t>
            </a:r>
          </a:p>
          <a:p>
            <a:pPr lvl="1"/>
            <a:r>
              <a:rPr lang="en-US" sz="2571" dirty="0" smtClean="0"/>
              <a:t>A brief biography</a:t>
            </a:r>
          </a:p>
          <a:p>
            <a:pPr lvl="1"/>
            <a:r>
              <a:rPr lang="en-US" sz="2571" dirty="0" smtClean="0"/>
              <a:t>An account of the historical context in which the ideas developed</a:t>
            </a:r>
          </a:p>
          <a:p>
            <a:pPr lvl="1"/>
            <a:r>
              <a:rPr lang="en-US" sz="2571" dirty="0" smtClean="0"/>
              <a:t>An explanation of some of the economist’s major ideas and their political and economic impacts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Times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Marx viewed firsthand the ill effects of the Industrial Revolution on the working class in the late 19</a:t>
            </a:r>
            <a:r>
              <a:rPr lang="en-US" baseline="30000" dirty="0" smtClean="0"/>
              <a:t>th</a:t>
            </a:r>
            <a:r>
              <a:rPr lang="en-US" dirty="0" smtClean="0"/>
              <a:t> century</a:t>
            </a:r>
          </a:p>
          <a:p>
            <a:pPr lvl="1"/>
            <a:r>
              <a:rPr lang="en-US" dirty="0" smtClean="0"/>
              <a:t>By the time of his death, England had transformed from an agricultural and artisan-based economy to one in which the dominant mode of production was the steam-powered factory</a:t>
            </a:r>
          </a:p>
          <a:p>
            <a:pPr lvl="0"/>
            <a:r>
              <a:rPr lang="en-US" dirty="0" smtClean="0"/>
              <a:t>Workers lived in slums of crowded cities and worked 18-hour days in unsafe and unclean factories</a:t>
            </a:r>
          </a:p>
          <a:p>
            <a:pPr lvl="0"/>
            <a:r>
              <a:rPr lang="en-US" dirty="0" smtClean="0"/>
              <a:t>There were no child </a:t>
            </a:r>
            <a:r>
              <a:rPr lang="en-US" dirty="0" err="1" smtClean="0"/>
              <a:t>labour</a:t>
            </a:r>
            <a:r>
              <a:rPr lang="en-US" dirty="0" smtClean="0"/>
              <a:t> laws, so working-class children endured the same hardships and had no time for education</a:t>
            </a:r>
          </a:p>
          <a:p>
            <a:pPr lvl="0"/>
            <a:r>
              <a:rPr lang="en-US" dirty="0" smtClean="0"/>
              <a:t>Marx believed capitalism, as an economic system, was so morally bankrupt that it would one day destroy itself.</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The economic interpretation of history</a:t>
            </a:r>
          </a:p>
          <a:p>
            <a:pPr lvl="0"/>
            <a:r>
              <a:rPr lang="en-US" dirty="0" smtClean="0"/>
              <a:t>Marx thought that the laws of economics determined the course of human history and that history was a continuing series of class struggles between exploiters and the exploited</a:t>
            </a:r>
          </a:p>
          <a:p>
            <a:pPr lvl="1"/>
            <a:r>
              <a:rPr lang="en-US" dirty="0" smtClean="0"/>
              <a:t>Ex: free citizens against slaves, lords against serfs, industrial capitalists against workers, etc.</a:t>
            </a:r>
          </a:p>
          <a:p>
            <a:r>
              <a:rPr lang="en-US" dirty="0" smtClean="0"/>
              <a:t>Whenever conditions become unbearable, the oppressed rise up in rebellion against their oppressors</a:t>
            </a:r>
          </a:p>
          <a:p>
            <a:r>
              <a:rPr lang="en-US" dirty="0" smtClean="0"/>
              <a:t>Capitalist exploitation would continually worsen living standards until workers would eventually unite to overthrow the corrupt ruling class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The Communist revolution (revolutionary socialism)</a:t>
            </a:r>
          </a:p>
          <a:p>
            <a:pPr lvl="0"/>
            <a:r>
              <a:rPr lang="en-US" dirty="0" smtClean="0"/>
              <a:t>This revolution would begin in the most industrialized countries in Western Europe (where capitalism was strongest and exploited workers most severely) and would spread throughout the world</a:t>
            </a:r>
          </a:p>
          <a:p>
            <a:pPr lvl="0"/>
            <a:r>
              <a:rPr lang="en-US" dirty="0" smtClean="0"/>
              <a:t>The overthrow of capitalism would lead to international socialism based on the common ownership of land and capital</a:t>
            </a:r>
          </a:p>
          <a:p>
            <a:pPr lvl="0"/>
            <a:r>
              <a:rPr lang="en-US" dirty="0" smtClean="0"/>
              <a:t>It would then evolve into its ideal state of communism: a worker-governed society based on the guiding principle “from each according to ability, and to each according to need”</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The </a:t>
            </a:r>
            <a:r>
              <a:rPr lang="en-US" b="1" dirty="0" err="1" smtClean="0"/>
              <a:t>labour</a:t>
            </a:r>
            <a:r>
              <a:rPr lang="en-US" b="1" dirty="0" smtClean="0"/>
              <a:t> theory of value</a:t>
            </a:r>
          </a:p>
          <a:p>
            <a:pPr lvl="0"/>
            <a:r>
              <a:rPr lang="en-US" dirty="0" smtClean="0"/>
              <a:t>The value of any item is the value of all </a:t>
            </a:r>
            <a:r>
              <a:rPr lang="en-US" dirty="0" err="1" smtClean="0"/>
              <a:t>labour</a:t>
            </a:r>
            <a:r>
              <a:rPr lang="en-US" dirty="0" smtClean="0"/>
              <a:t> used in its production (</a:t>
            </a:r>
            <a:r>
              <a:rPr lang="en-US" b="1" dirty="0" err="1" smtClean="0"/>
              <a:t>labour</a:t>
            </a:r>
            <a:r>
              <a:rPr lang="en-US" b="1" dirty="0" smtClean="0"/>
              <a:t> value</a:t>
            </a:r>
            <a:r>
              <a:rPr lang="en-US" dirty="0" smtClean="0"/>
              <a:t>)</a:t>
            </a:r>
          </a:p>
          <a:p>
            <a:pPr lvl="1"/>
            <a:r>
              <a:rPr lang="en-US" dirty="0" smtClean="0"/>
              <a:t>Includes both </a:t>
            </a:r>
            <a:r>
              <a:rPr lang="en-US" dirty="0" err="1" smtClean="0"/>
              <a:t>labour</a:t>
            </a:r>
            <a:r>
              <a:rPr lang="en-US" dirty="0" smtClean="0"/>
              <a:t> (supplied by workers) and indirect </a:t>
            </a:r>
            <a:r>
              <a:rPr lang="en-US" dirty="0" err="1" smtClean="0"/>
              <a:t>labour</a:t>
            </a:r>
            <a:r>
              <a:rPr lang="en-US" dirty="0" smtClean="0"/>
              <a:t> (supplied by machinery and buildings involved in manufacturing)</a:t>
            </a:r>
          </a:p>
          <a:p>
            <a:pPr lvl="1"/>
            <a:r>
              <a:rPr lang="en-US" dirty="0" smtClean="0"/>
              <a:t>In a capitalist system, workers receive only a portion of what their </a:t>
            </a:r>
            <a:r>
              <a:rPr lang="en-US" dirty="0" err="1" smtClean="0"/>
              <a:t>labour</a:t>
            </a:r>
            <a:r>
              <a:rPr lang="en-US" dirty="0" smtClean="0"/>
              <a:t> is worth</a:t>
            </a:r>
          </a:p>
          <a:p>
            <a:pPr lvl="1"/>
            <a:r>
              <a:rPr lang="en-US" dirty="0" smtClean="0"/>
              <a:t>The difference (</a:t>
            </a:r>
            <a:r>
              <a:rPr lang="en-US" b="1" dirty="0" smtClean="0"/>
              <a:t>surplus value</a:t>
            </a:r>
            <a:r>
              <a:rPr lang="en-US" dirty="0" smtClean="0"/>
              <a:t>) is stolen from the worker in the form of profit for the capitalist</a:t>
            </a:r>
          </a:p>
          <a:p>
            <a:pPr lvl="0"/>
            <a:r>
              <a:rPr lang="en-US" dirty="0" smtClean="0"/>
              <a:t>Worker employment is based on the premise that the worker will always produce more for the employer than the employer will have to pay in wages</a:t>
            </a:r>
          </a:p>
          <a:p>
            <a:pPr lvl="1"/>
            <a:r>
              <a:rPr lang="en-US" dirty="0" smtClean="0"/>
              <a:t>Workers are forced to sell their </a:t>
            </a:r>
            <a:r>
              <a:rPr lang="en-US" dirty="0" err="1" smtClean="0"/>
              <a:t>labour</a:t>
            </a:r>
            <a:r>
              <a:rPr lang="en-US" dirty="0" smtClean="0"/>
              <a:t> to capitalists for less than it is worth because there is a “reserve army of the unemployed”</a:t>
            </a:r>
          </a:p>
          <a:p>
            <a:pPr lvl="1"/>
            <a:r>
              <a:rPr lang="en-US" dirty="0" smtClean="0"/>
              <a:t>Capitalists always have the option of hiring unemployed workers at lower wages, which ensures wages will never rise above the subsistence level</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 Maynard Keynes (1883-1946): The Advisor</a:t>
            </a:r>
            <a:endParaRPr lang="en-US" dirty="0"/>
          </a:p>
        </p:txBody>
      </p:sp>
      <p:sp>
        <p:nvSpPr>
          <p:cNvPr id="3" name="Content Placeholder 2"/>
          <p:cNvSpPr>
            <a:spLocks noGrp="1"/>
          </p:cNvSpPr>
          <p:nvPr>
            <p:ph idx="1"/>
          </p:nvPr>
        </p:nvSpPr>
        <p:spPr>
          <a:xfrm>
            <a:off x="900113" y="2133601"/>
            <a:ext cx="4229600" cy="3931920"/>
          </a:xfrm>
        </p:spPr>
        <p:txBody>
          <a:bodyPr>
            <a:normAutofit fontScale="77500" lnSpcReduction="20000"/>
          </a:bodyPr>
          <a:lstStyle/>
          <a:p>
            <a:pPr lvl="0"/>
            <a:r>
              <a:rPr lang="en-US" dirty="0" smtClean="0"/>
              <a:t>His book “The General Theory of Employment, Interest, and Money” explained how government intervention could save a country from widespread unemployment and economic stagnation</a:t>
            </a:r>
          </a:p>
          <a:p>
            <a:r>
              <a:rPr lang="en-US" dirty="0" smtClean="0"/>
              <a:t>He helped rescue the capitalist system from self-destruction and international communism</a:t>
            </a:r>
          </a:p>
          <a:p>
            <a:pPr lvl="0"/>
            <a:r>
              <a:rPr lang="en-US" dirty="0" smtClean="0"/>
              <a:t>“Keynesian economics” analyzes relationships between demand, production, and unemployment, and focuses on government’s role in sustaining economic activity</a:t>
            </a:r>
          </a:p>
          <a:p>
            <a:endParaRPr lang="en-US" dirty="0"/>
          </a:p>
        </p:txBody>
      </p:sp>
      <p:pic>
        <p:nvPicPr>
          <p:cNvPr id="4" name="Picture 3"/>
          <p:cNvPicPr>
            <a:picLocks noChangeAspect="1"/>
          </p:cNvPicPr>
          <p:nvPr/>
        </p:nvPicPr>
        <p:blipFill>
          <a:blip r:embed="rId2" cstate="print"/>
          <a:stretch>
            <a:fillRect/>
          </a:stretch>
        </p:blipFill>
        <p:spPr>
          <a:xfrm>
            <a:off x="5236925" y="1927437"/>
            <a:ext cx="3449381" cy="433990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p:txBody>
          <a:bodyPr>
            <a:normAutofit fontScale="62500" lnSpcReduction="20000"/>
          </a:bodyPr>
          <a:lstStyle/>
          <a:p>
            <a:pPr lvl="0"/>
            <a:r>
              <a:rPr lang="en-US" sz="2880" dirty="0" smtClean="0"/>
              <a:t>Keynes was the definition of an overachiever.  Here is a list of his achievements:</a:t>
            </a:r>
          </a:p>
          <a:p>
            <a:pPr lvl="1"/>
            <a:r>
              <a:rPr lang="en-US" sz="2560" dirty="0" smtClean="0"/>
              <a:t>Taught economics at Cambridge University</a:t>
            </a:r>
          </a:p>
          <a:p>
            <a:pPr lvl="1"/>
            <a:r>
              <a:rPr lang="en-US" sz="2560" dirty="0" smtClean="0"/>
              <a:t>Served as economic advisor to the British treasury during both World Wars</a:t>
            </a:r>
          </a:p>
          <a:p>
            <a:pPr lvl="1"/>
            <a:r>
              <a:rPr lang="en-US" sz="2560" dirty="0" smtClean="0"/>
              <a:t>Attended post-war international peace conferences as a representative of the British government</a:t>
            </a:r>
          </a:p>
          <a:p>
            <a:pPr lvl="1"/>
            <a:r>
              <a:rPr lang="en-US" sz="2560" dirty="0" smtClean="0"/>
              <a:t>Appointed as director of the Bank of England</a:t>
            </a:r>
          </a:p>
          <a:p>
            <a:pPr lvl="1"/>
            <a:r>
              <a:rPr lang="en-US" sz="2560" dirty="0" smtClean="0"/>
              <a:t>Editor of a major economics journal</a:t>
            </a:r>
          </a:p>
          <a:p>
            <a:pPr lvl="1"/>
            <a:r>
              <a:rPr lang="en-US" sz="2560" dirty="0" smtClean="0"/>
              <a:t>Chair of an insurance company</a:t>
            </a:r>
          </a:p>
          <a:p>
            <a:pPr lvl="1"/>
            <a:r>
              <a:rPr lang="en-US" sz="2560" dirty="0" smtClean="0"/>
              <a:t>Manager of an extremely successful investment trust</a:t>
            </a:r>
          </a:p>
          <a:p>
            <a:pPr lvl="1"/>
            <a:r>
              <a:rPr lang="en-US" sz="2560" dirty="0" smtClean="0"/>
              <a:t>Early supporter of women’s right to vote</a:t>
            </a:r>
          </a:p>
          <a:p>
            <a:pPr lvl="1"/>
            <a:r>
              <a:rPr lang="en-US" sz="2560" dirty="0" smtClean="0"/>
              <a:t>Chief British representative at the </a:t>
            </a:r>
            <a:r>
              <a:rPr lang="en-US" sz="2560" dirty="0" err="1" smtClean="0"/>
              <a:t>Bretton</a:t>
            </a:r>
            <a:r>
              <a:rPr lang="en-US" sz="2560" dirty="0" smtClean="0"/>
              <a:t> Woods Conference in 1944, which established the International Monetary Fund and the World Bank</a:t>
            </a:r>
          </a:p>
          <a:p>
            <a:pPr lvl="1"/>
            <a:r>
              <a:rPr lang="en-US" sz="2560" dirty="0" smtClean="0"/>
              <a:t>Performed a brilliant negotiation in 1945 of a multi-billion-dollar post-war reconstruction loan from the US to great Britain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Times</a:t>
            </a:r>
            <a:endParaRPr lang="en-US" dirty="0"/>
          </a:p>
        </p:txBody>
      </p:sp>
      <p:sp>
        <p:nvSpPr>
          <p:cNvPr id="3" name="Content Placeholder 2"/>
          <p:cNvSpPr>
            <a:spLocks noGrp="1"/>
          </p:cNvSpPr>
          <p:nvPr>
            <p:ph idx="1"/>
          </p:nvPr>
        </p:nvSpPr>
        <p:spPr/>
        <p:txBody>
          <a:bodyPr>
            <a:normAutofit lnSpcReduction="10000"/>
          </a:bodyPr>
          <a:lstStyle/>
          <a:p>
            <a:pPr lvl="0"/>
            <a:r>
              <a:rPr lang="en-US" sz="2162" dirty="0" smtClean="0"/>
              <a:t>Keynes’s career spanned the two World Wars and the Great Depression</a:t>
            </a:r>
          </a:p>
          <a:p>
            <a:pPr lvl="0"/>
            <a:r>
              <a:rPr lang="en-US" sz="2162" dirty="0" smtClean="0"/>
              <a:t>At the beginning of the Depression, capitalists believed the skyrocketing unemployment rates were only temporary and that economic conditions would improve</a:t>
            </a:r>
          </a:p>
          <a:p>
            <a:pPr lvl="1"/>
            <a:r>
              <a:rPr lang="en-US" sz="1962" dirty="0" smtClean="0"/>
              <a:t>Instead of attempting to initiate economic improvements, they simply told unemployed workers to make due with less and ride out this period</a:t>
            </a:r>
          </a:p>
          <a:p>
            <a:pPr lvl="1"/>
            <a:r>
              <a:rPr lang="en-US" sz="1962" dirty="0" smtClean="0"/>
              <a:t>The government’s lack of initiative, combined with their attempts to cut spending and pay back war debts largely contributed to a decline in the amount of money in circulation</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sz="2880" b="1" dirty="0" smtClean="0"/>
              <a:t>War and sustainable peace</a:t>
            </a:r>
          </a:p>
          <a:p>
            <a:pPr lvl="0"/>
            <a:r>
              <a:rPr lang="en-US" sz="2880" dirty="0" smtClean="0"/>
              <a:t>Keynes predicted that the Treaty of Versailles would ruin the Germany economy by forcing the country to pay the Allies more than they could afford</a:t>
            </a:r>
          </a:p>
          <a:p>
            <a:pPr lvl="0"/>
            <a:r>
              <a:rPr lang="en-US" sz="2880" dirty="0" smtClean="0"/>
              <a:t>While serving as an economic advisor to the British government during the Second World War, Keynes recommended using “deferred savings” as the principal means of financing the war effort</a:t>
            </a:r>
          </a:p>
          <a:p>
            <a:pPr lvl="1"/>
            <a:r>
              <a:rPr lang="en-US" sz="2560" dirty="0" smtClean="0"/>
              <a:t>A portion of every worker’s pay would be automatically invested in the government war bonds that could not be cashed until after the war</a:t>
            </a:r>
          </a:p>
          <a:p>
            <a:pPr lvl="1"/>
            <a:r>
              <a:rPr lang="en-US" sz="2560" dirty="0" smtClean="0"/>
              <a:t>Keynes hypothesized that consumer spending during the war would interfere with the war effort, so the bonds would prevent this from happening</a:t>
            </a:r>
          </a:p>
          <a:p>
            <a:pPr lvl="1"/>
            <a:r>
              <a:rPr lang="en-US" sz="2560" dirty="0" smtClean="0"/>
              <a:t>After the war, consumer buying power would help to stimulate investment, permit increased production of consumer goods, and maintain employment levels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Keynes heavily influenced the 1945 peace treaty and post-war reconstruction plans</a:t>
            </a:r>
          </a:p>
          <a:p>
            <a:pPr lvl="0"/>
            <a:r>
              <a:rPr lang="en-US" dirty="0" smtClean="0"/>
              <a:t>He argued that defeated countries should be helped rather than punished</a:t>
            </a:r>
          </a:p>
          <a:p>
            <a:pPr lvl="0"/>
            <a:r>
              <a:rPr lang="en-US" dirty="0" smtClean="0"/>
              <a:t>As former enemies became business associates, economic cooperation replaced military intervention in Western Europe</a:t>
            </a:r>
          </a:p>
          <a:p>
            <a:pPr lvl="0"/>
            <a:r>
              <a:rPr lang="en-US" dirty="0" smtClean="0"/>
              <a:t>With developments such as the European Union, history appears to have proven Keynes right.</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a:xfrm>
            <a:off x="900112" y="2133600"/>
            <a:ext cx="7345363" cy="4364645"/>
          </a:xfrm>
        </p:spPr>
        <p:txBody>
          <a:bodyPr>
            <a:normAutofit fontScale="70000" lnSpcReduction="20000"/>
          </a:bodyPr>
          <a:lstStyle/>
          <a:p>
            <a:pPr>
              <a:buNone/>
            </a:pPr>
            <a:r>
              <a:rPr lang="en-US" sz="2560" b="1" dirty="0" smtClean="0"/>
              <a:t>Combating the Great Depression</a:t>
            </a:r>
          </a:p>
          <a:p>
            <a:pPr lvl="0"/>
            <a:r>
              <a:rPr lang="en-US" sz="2560" dirty="0" smtClean="0"/>
              <a:t>In his book Keynes presented an unconventional idea:</a:t>
            </a:r>
          </a:p>
          <a:p>
            <a:pPr lvl="1"/>
            <a:r>
              <a:rPr lang="en-US" dirty="0" smtClean="0"/>
              <a:t>Governments bore a large part of the responsibility for the high unemployment rates of the Great Depression</a:t>
            </a:r>
          </a:p>
          <a:p>
            <a:pPr lvl="0"/>
            <a:r>
              <a:rPr lang="en-US" sz="2560" dirty="0" smtClean="0"/>
              <a:t>He believed these rates could be lowered by government intervention, especially by sponsoring public works projects that would give jobs to idle workers</a:t>
            </a:r>
          </a:p>
          <a:p>
            <a:pPr lvl="1"/>
            <a:r>
              <a:rPr lang="en-US" dirty="0" smtClean="0"/>
              <a:t>By controlling interest rates and increasing public spending, a government could stimulate consumer spending, raise the demand for consumer goods, and bring more people back into the workforce</a:t>
            </a:r>
          </a:p>
          <a:p>
            <a:pPr lvl="1"/>
            <a:r>
              <a:rPr lang="en-US" dirty="0" smtClean="0"/>
              <a:t>As newly employed workers spent their wages, the money would be re-spent by those receiving it</a:t>
            </a:r>
          </a:p>
          <a:p>
            <a:pPr lvl="1"/>
            <a:r>
              <a:rPr lang="en-US" dirty="0" smtClean="0"/>
              <a:t>Increased employment would trigger additional rounds of consumption, investment, and employment increases, as the economy continued to put idle resources to work</a:t>
            </a:r>
          </a:p>
          <a:p>
            <a:pPr lvl="1"/>
            <a:r>
              <a:rPr lang="en-US" dirty="0" smtClean="0"/>
              <a:t>The resulting economic growth would fix the problem of high unemployment rates.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Adam Smith (1723-1790): The Pioneer</a:t>
            </a:r>
            <a:endParaRPr lang="en-US" dirty="0"/>
          </a:p>
        </p:txBody>
      </p:sp>
      <p:sp>
        <p:nvSpPr>
          <p:cNvPr id="3" name="Content Placeholder 2"/>
          <p:cNvSpPr>
            <a:spLocks noGrp="1"/>
          </p:cNvSpPr>
          <p:nvPr>
            <p:ph idx="1"/>
          </p:nvPr>
        </p:nvSpPr>
        <p:spPr>
          <a:xfrm>
            <a:off x="900113" y="2133601"/>
            <a:ext cx="4246094" cy="3931920"/>
          </a:xfrm>
        </p:spPr>
        <p:txBody>
          <a:bodyPr>
            <a:normAutofit fontScale="92500" lnSpcReduction="10000"/>
          </a:bodyPr>
          <a:lstStyle/>
          <a:p>
            <a:pPr lvl="0"/>
            <a:r>
              <a:rPr lang="en-US" dirty="0" smtClean="0"/>
              <a:t>Known as the “father of modern economics” and the “founder of capitalism”</a:t>
            </a:r>
          </a:p>
          <a:p>
            <a:pPr lvl="0"/>
            <a:r>
              <a:rPr lang="en-US" dirty="0" smtClean="0"/>
              <a:t>He outlined the characteristics and benefits of a complete economic system in his book “The Inquiry into the Name and Causes of the Wealth of Nations”</a:t>
            </a:r>
          </a:p>
          <a:p>
            <a:pPr lvl="1"/>
            <a:r>
              <a:rPr lang="en-US" dirty="0" smtClean="0"/>
              <a:t>Recognized as the foundation of modern economic theory</a:t>
            </a:r>
          </a:p>
          <a:p>
            <a:endParaRPr lang="en-US" dirty="0"/>
          </a:p>
        </p:txBody>
      </p:sp>
      <p:pic>
        <p:nvPicPr>
          <p:cNvPr id="4" name="Picture 3"/>
          <p:cNvPicPr>
            <a:picLocks noChangeAspect="1"/>
          </p:cNvPicPr>
          <p:nvPr/>
        </p:nvPicPr>
        <p:blipFill>
          <a:blip r:embed="rId2" cstate="print"/>
          <a:stretch>
            <a:fillRect/>
          </a:stretch>
        </p:blipFill>
        <p:spPr>
          <a:xfrm>
            <a:off x="5261666" y="1892071"/>
            <a:ext cx="3422229" cy="41734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a:xfrm>
            <a:off x="900112" y="2133600"/>
            <a:ext cx="7345363" cy="4298674"/>
          </a:xfrm>
        </p:spPr>
        <p:txBody>
          <a:bodyPr>
            <a:normAutofit fontScale="77500" lnSpcReduction="20000"/>
          </a:bodyPr>
          <a:lstStyle/>
          <a:p>
            <a:pPr lvl="0"/>
            <a:r>
              <a:rPr lang="en-US" dirty="0" smtClean="0"/>
              <a:t>Since consumers are limited in their spending by the size of their incomes, they are not the source of depressions or any other cyclical business shifts</a:t>
            </a:r>
          </a:p>
          <a:p>
            <a:pPr lvl="1"/>
            <a:r>
              <a:rPr lang="en-US" dirty="0" smtClean="0"/>
              <a:t>Business investors and governments are the primary forces behind business cycles</a:t>
            </a:r>
          </a:p>
          <a:p>
            <a:r>
              <a:rPr lang="en-US" dirty="0" smtClean="0"/>
              <a:t>The Great Depression was ultimately a problem of too little investment</a:t>
            </a:r>
          </a:p>
          <a:p>
            <a:pPr lvl="1"/>
            <a:r>
              <a:rPr lang="en-US" dirty="0" smtClean="0"/>
              <a:t>If investors were given a reason to invest and favorable interest rates, the economy would recover, but government intervention was required</a:t>
            </a:r>
          </a:p>
          <a:p>
            <a:pPr lvl="0"/>
            <a:r>
              <a:rPr lang="en-US" dirty="0" smtClean="0"/>
              <a:t>Critics of Keynesian economics point to his “General Theory” as the leading cause of high inflation rates and massive public debts that Western nations accumulated over the second half of the 20</a:t>
            </a:r>
            <a:r>
              <a:rPr lang="en-US" baseline="30000" dirty="0" smtClean="0"/>
              <a:t>th</a:t>
            </a:r>
            <a:r>
              <a:rPr lang="en-US" dirty="0" smtClean="0"/>
              <a:t> century</a:t>
            </a:r>
          </a:p>
          <a:p>
            <a:pPr lvl="1"/>
            <a:r>
              <a:rPr lang="en-US" dirty="0" smtClean="0"/>
              <a:t>But the national unemployment rates have never returned to the levels witnessed during the 1930s</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 Kenneth Galbraith (1908-2006): The Liberal</a:t>
            </a:r>
            <a:endParaRPr lang="en-US" dirty="0"/>
          </a:p>
        </p:txBody>
      </p:sp>
      <p:sp>
        <p:nvSpPr>
          <p:cNvPr id="3" name="Content Placeholder 2"/>
          <p:cNvSpPr>
            <a:spLocks noGrp="1"/>
          </p:cNvSpPr>
          <p:nvPr>
            <p:ph idx="1"/>
          </p:nvPr>
        </p:nvSpPr>
        <p:spPr>
          <a:xfrm>
            <a:off x="900112" y="2133601"/>
            <a:ext cx="4147129" cy="3931920"/>
          </a:xfrm>
        </p:spPr>
        <p:txBody>
          <a:bodyPr>
            <a:normAutofit fontScale="77500" lnSpcReduction="20000"/>
          </a:bodyPr>
          <a:lstStyle/>
          <a:p>
            <a:pPr lvl="0"/>
            <a:r>
              <a:rPr lang="en-US" dirty="0" smtClean="0"/>
              <a:t>Called one of Canada’s most notable exports to the United States</a:t>
            </a:r>
          </a:p>
          <a:p>
            <a:pPr lvl="0"/>
            <a:r>
              <a:rPr lang="en-US" dirty="0" smtClean="0"/>
              <a:t>In his book “The Affluent Society” he coined a term (affluent society) that summed up the remarkable increase in wealth that the US and Canada had been enjoying since the end of the Second World War</a:t>
            </a:r>
          </a:p>
          <a:p>
            <a:pPr lvl="0"/>
            <a:r>
              <a:rPr lang="en-US" dirty="0" smtClean="0"/>
              <a:t>The book also set out a devastating criticism of government economic policies that did not pay sufficient attention to providing and maintaining public services</a:t>
            </a:r>
          </a:p>
          <a:p>
            <a:endParaRPr lang="en-US" dirty="0"/>
          </a:p>
        </p:txBody>
      </p:sp>
      <p:pic>
        <p:nvPicPr>
          <p:cNvPr id="4" name="Picture 3"/>
          <p:cNvPicPr>
            <a:picLocks noChangeAspect="1"/>
          </p:cNvPicPr>
          <p:nvPr/>
        </p:nvPicPr>
        <p:blipFill>
          <a:blip r:embed="rId2" cstate="print"/>
          <a:stretch>
            <a:fillRect/>
          </a:stretch>
        </p:blipFill>
        <p:spPr>
          <a:xfrm>
            <a:off x="5223856" y="2312984"/>
            <a:ext cx="3484436" cy="337796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Born in Iona, Ontario</a:t>
            </a:r>
          </a:p>
          <a:p>
            <a:pPr lvl="0"/>
            <a:r>
              <a:rPr lang="en-US" dirty="0" smtClean="0"/>
              <a:t>He graduated from the University of Toronto with a degree in agricultural economics, and went on to earn a doctorate at the University of California in Berkley</a:t>
            </a:r>
          </a:p>
          <a:p>
            <a:pPr lvl="0"/>
            <a:r>
              <a:rPr lang="en-US" dirty="0" smtClean="0"/>
              <a:t>He taught economics at Harvard and Princeton until the US entered the Second World War</a:t>
            </a:r>
          </a:p>
          <a:p>
            <a:pPr lvl="0"/>
            <a:r>
              <a:rPr lang="en-US" dirty="0" smtClean="0"/>
              <a:t>During the war he worked in the federal Office of Price Administration and after the war, he became director of the US Strategic Bombing Survey, which studied the effects of air raids on Japan and Germany</a:t>
            </a:r>
          </a:p>
          <a:p>
            <a:pPr lvl="0"/>
            <a:r>
              <a:rPr lang="en-US" dirty="0" smtClean="0"/>
              <a:t>He also served as an editor of Fortune magazine from 1943 – 1948, but in 1949 returned to teaching economics at Harvard, where he stayed until his retirement</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Times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Galbraith rose to prominence during the period of economic prosperity that followed the Second World War</a:t>
            </a:r>
          </a:p>
          <a:p>
            <a:pPr lvl="0"/>
            <a:r>
              <a:rPr lang="en-US" dirty="0" smtClean="0"/>
              <a:t>Despite the Cold War, high levels of employment and consumer spending produced an unparalleled degree of prosperity in Canada and the US</a:t>
            </a:r>
          </a:p>
          <a:p>
            <a:pPr lvl="1"/>
            <a:r>
              <a:rPr lang="en-US" dirty="0" smtClean="0"/>
              <a:t>But this affluence did not diminish the amount of poverty in these prosperous societies</a:t>
            </a:r>
          </a:p>
          <a:p>
            <a:pPr lvl="0"/>
            <a:r>
              <a:rPr lang="en-US" dirty="0" smtClean="0"/>
              <a:t>At the same time, large international corporations were emerging as a new influence in economic decision-making</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a:xfrm>
            <a:off x="900112" y="2133600"/>
            <a:ext cx="7345363" cy="4232701"/>
          </a:xfrm>
        </p:spPr>
        <p:txBody>
          <a:bodyPr>
            <a:normAutofit fontScale="77500" lnSpcReduction="20000"/>
          </a:bodyPr>
          <a:lstStyle/>
          <a:p>
            <a:pPr>
              <a:buNone/>
            </a:pPr>
            <a:r>
              <a:rPr lang="en-US" b="1" dirty="0" smtClean="0"/>
              <a:t>Social balance</a:t>
            </a:r>
          </a:p>
          <a:p>
            <a:pPr lvl="0"/>
            <a:r>
              <a:rPr lang="en-US" dirty="0" smtClean="0"/>
              <a:t>Galbraith argued that the post-war emphasis on private-sector production had produced a state of private affluence and public squalor</a:t>
            </a:r>
          </a:p>
          <a:p>
            <a:pPr lvl="1"/>
            <a:r>
              <a:rPr lang="en-US" dirty="0" smtClean="0"/>
              <a:t>Consumer goods were in abundance, but public goods were in short supply</a:t>
            </a:r>
          </a:p>
          <a:p>
            <a:pPr lvl="1"/>
            <a:r>
              <a:rPr lang="en-US" dirty="0" smtClean="0"/>
              <a:t>The real need was for the production of public goods serving the common good</a:t>
            </a:r>
          </a:p>
          <a:p>
            <a:pPr lvl="1"/>
            <a:r>
              <a:rPr lang="en-US" dirty="0" smtClean="0"/>
              <a:t>National production should be shifted to serve these public priorities</a:t>
            </a:r>
          </a:p>
          <a:p>
            <a:pPr lvl="0"/>
            <a:r>
              <a:rPr lang="en-US" dirty="0" smtClean="0"/>
              <a:t>He popularized the view that with the rise of international corporations, corporate managers (not shareholders or consumers) held the real decision-making power in the economy</a:t>
            </a:r>
          </a:p>
          <a:p>
            <a:pPr lvl="0"/>
            <a:r>
              <a:rPr lang="en-US" dirty="0" smtClean="0"/>
              <a:t>He believed that more government involvement and regulation of the economy would help improve society</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Milton Friedman (1912-2006): The Conservative</a:t>
            </a:r>
            <a:endParaRPr lang="en-US" dirty="0"/>
          </a:p>
        </p:txBody>
      </p:sp>
      <p:sp>
        <p:nvSpPr>
          <p:cNvPr id="3" name="Content Placeholder 2"/>
          <p:cNvSpPr>
            <a:spLocks noGrp="1"/>
          </p:cNvSpPr>
          <p:nvPr>
            <p:ph idx="1"/>
          </p:nvPr>
        </p:nvSpPr>
        <p:spPr>
          <a:xfrm>
            <a:off x="900112" y="2133601"/>
            <a:ext cx="4180117" cy="3931920"/>
          </a:xfrm>
        </p:spPr>
        <p:txBody>
          <a:bodyPr/>
          <a:lstStyle/>
          <a:p>
            <a:pPr lvl="0"/>
            <a:r>
              <a:rPr lang="en-US" dirty="0" smtClean="0"/>
              <a:t>Regarded as the champion of the conservative view</a:t>
            </a:r>
          </a:p>
          <a:p>
            <a:pPr lvl="0"/>
            <a:r>
              <a:rPr lang="en-US" dirty="0" smtClean="0"/>
              <a:t>He was an influential adviser to Richard Nixon and other US presidents</a:t>
            </a:r>
          </a:p>
          <a:p>
            <a:endParaRPr lang="en-US" dirty="0"/>
          </a:p>
        </p:txBody>
      </p:sp>
      <p:pic>
        <p:nvPicPr>
          <p:cNvPr id="4" name="Picture 3"/>
          <p:cNvPicPr>
            <a:picLocks noChangeAspect="1"/>
          </p:cNvPicPr>
          <p:nvPr/>
        </p:nvPicPr>
        <p:blipFill>
          <a:blip r:embed="rId2" cstate="print"/>
          <a:stretch>
            <a:fillRect/>
          </a:stretch>
        </p:blipFill>
        <p:spPr>
          <a:xfrm>
            <a:off x="5323800" y="1821442"/>
            <a:ext cx="3035948" cy="441007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Born in Brooklyn, New York in 1912</a:t>
            </a:r>
          </a:p>
          <a:p>
            <a:pPr lvl="0"/>
            <a:r>
              <a:rPr lang="en-US" dirty="0" smtClean="0"/>
              <a:t>He studied at Rutgers, Chicago, and Columbia universities before being appointed a government economist during the Second World War</a:t>
            </a:r>
          </a:p>
          <a:p>
            <a:pPr lvl="0"/>
            <a:r>
              <a:rPr lang="en-US" dirty="0" smtClean="0"/>
              <a:t>He joined the faculty of the University of Chicago in 1946 and remained there until 1977</a:t>
            </a:r>
          </a:p>
          <a:p>
            <a:pPr lvl="0"/>
            <a:r>
              <a:rPr lang="en-US" dirty="0" smtClean="0"/>
              <a:t>In 1976, he received the Nobel Prize for economics, in particular for his achievements in the fields of consumption analysis, monetary history and theory, and for his demonstration of the complexity of stabilization policy</a:t>
            </a:r>
          </a:p>
          <a:p>
            <a:pPr lvl="0"/>
            <a:r>
              <a:rPr lang="en-US" dirty="0" smtClean="0"/>
              <a:t>He also wrote numerous books on the topic of economics</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Times</a:t>
            </a:r>
            <a:endParaRPr lang="en-US" dirty="0"/>
          </a:p>
        </p:txBody>
      </p:sp>
      <p:sp>
        <p:nvSpPr>
          <p:cNvPr id="3" name="Content Placeholder 2"/>
          <p:cNvSpPr>
            <a:spLocks noGrp="1"/>
          </p:cNvSpPr>
          <p:nvPr>
            <p:ph idx="1"/>
          </p:nvPr>
        </p:nvSpPr>
        <p:spPr/>
        <p:txBody>
          <a:bodyPr>
            <a:normAutofit fontScale="92500"/>
          </a:bodyPr>
          <a:lstStyle/>
          <a:p>
            <a:pPr lvl="0"/>
            <a:r>
              <a:rPr lang="en-US" dirty="0" smtClean="0"/>
              <a:t>Friedman was strongly influenced by the amount of unproductive government intervention in the US economy following the end of the Second World War</a:t>
            </a:r>
          </a:p>
          <a:p>
            <a:pPr lvl="0"/>
            <a:r>
              <a:rPr lang="en-US" dirty="0" smtClean="0"/>
              <a:t>He believed that government attempts to induce cycles of economic growth and full employment by increasing spending and reducing taxes resulted in periods of high inflation and a steady increase in public debt</a:t>
            </a:r>
          </a:p>
          <a:p>
            <a:pPr lvl="1"/>
            <a:r>
              <a:rPr lang="en-US" dirty="0" smtClean="0"/>
              <a:t>It made both the economy and the individual citizen more dependent on government assistance and, therefore, weaker</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Laissez-faire capitalism</a:t>
            </a:r>
          </a:p>
          <a:p>
            <a:pPr lvl="0"/>
            <a:r>
              <a:rPr lang="en-US" dirty="0" smtClean="0"/>
              <a:t>Free markets will largely resolve their own economic problems more effectively if they are left alone rather than subjected to government intervention</a:t>
            </a:r>
          </a:p>
          <a:p>
            <a:pPr lvl="0"/>
            <a:r>
              <a:rPr lang="en-US" dirty="0" smtClean="0"/>
              <a:t>Friedman saw individual self-sufficiency and the preservation of work ethic as important pillars of productivity, so he advocated for a program of guaranteed income (or negative income tax) over centralized social welfare services and the massive, inefficient bureaucracy they require</a:t>
            </a:r>
          </a:p>
          <a:p>
            <a:pPr lvl="0"/>
            <a:r>
              <a:rPr lang="en-US" dirty="0" smtClean="0"/>
              <a:t>Recommended the laissez-faire strategy of abolishing minimum wage legislation</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He even advocated the application of the free-market principle on the supply of education</a:t>
            </a:r>
          </a:p>
          <a:p>
            <a:pPr lvl="1"/>
            <a:r>
              <a:rPr lang="en-US" dirty="0" smtClean="0"/>
              <a:t>Parents would receive government vouchers equal to the cost of a child’s education that the parents could spend at the school of their choice</a:t>
            </a:r>
          </a:p>
          <a:p>
            <a:pPr lvl="1"/>
            <a:r>
              <a:rPr lang="en-US" dirty="0" smtClean="0"/>
              <a:t>Schools would be developed to meet the demands of parents</a:t>
            </a:r>
          </a:p>
          <a:p>
            <a:pPr lvl="1"/>
            <a:r>
              <a:rPr lang="en-US" dirty="0" smtClean="0"/>
              <a:t>Excellent schools would attract the most students and schools that did not attract sufficient numbers would shut down</a:t>
            </a:r>
          </a:p>
          <a:p>
            <a:pPr lvl="1"/>
            <a:r>
              <a:rPr lang="en-US" dirty="0" smtClean="0"/>
              <a:t>Thus the education market would take care of itself!</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p:txBody>
          <a:bodyPr>
            <a:normAutofit/>
          </a:bodyPr>
          <a:lstStyle/>
          <a:p>
            <a:pPr lvl="0"/>
            <a:r>
              <a:rPr lang="en-US" dirty="0" smtClean="0"/>
              <a:t>Born into a middle-class family in a fishing village near Edinburgh, Scotland</a:t>
            </a:r>
            <a:endParaRPr lang="en-US" sz="2800" dirty="0" smtClean="0"/>
          </a:p>
          <a:p>
            <a:pPr lvl="0"/>
            <a:r>
              <a:rPr lang="en-US" dirty="0" smtClean="0"/>
              <a:t>He worked at the University of Glasgow, first as a professor, then as dean</a:t>
            </a:r>
            <a:endParaRPr lang="en-US" sz="2800" dirty="0" smtClean="0"/>
          </a:p>
          <a:p>
            <a:pPr lvl="0"/>
            <a:r>
              <a:rPr lang="en-US" dirty="0" smtClean="0"/>
              <a:t>He eventually moved to France to become a private tutor to an aristocrat</a:t>
            </a:r>
          </a:p>
          <a:p>
            <a:pPr lvl="1"/>
            <a:r>
              <a:rPr lang="en-US" dirty="0" smtClean="0"/>
              <a:t>He became acquainted with a new school of thought whose leaders were known as </a:t>
            </a:r>
            <a:r>
              <a:rPr lang="en-US" b="1" dirty="0" err="1" smtClean="0"/>
              <a:t>physiocrats</a:t>
            </a:r>
            <a:endParaRPr lang="en-US" sz="2600" dirty="0" smtClean="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The importance of money supply</a:t>
            </a:r>
          </a:p>
          <a:p>
            <a:pPr lvl="0"/>
            <a:r>
              <a:rPr lang="en-US" dirty="0" smtClean="0"/>
              <a:t>Leading member of the </a:t>
            </a:r>
            <a:r>
              <a:rPr lang="en-US" b="1" dirty="0" smtClean="0"/>
              <a:t>monetarist</a:t>
            </a:r>
            <a:r>
              <a:rPr lang="en-US" dirty="0" smtClean="0"/>
              <a:t> school of thought</a:t>
            </a:r>
          </a:p>
          <a:p>
            <a:pPr lvl="1"/>
            <a:r>
              <a:rPr lang="en-US" dirty="0" smtClean="0"/>
              <a:t>Believe that the most effective way for governments to influence the economy is by regulating the money supply in circulation</a:t>
            </a:r>
          </a:p>
          <a:p>
            <a:pPr lvl="1"/>
            <a:r>
              <a:rPr lang="en-US" dirty="0" smtClean="0"/>
              <a:t>Maintain that business cycles are determined by money supply and interest rates, not by levels of taxation and government spending</a:t>
            </a:r>
          </a:p>
          <a:p>
            <a:pPr lvl="0"/>
            <a:r>
              <a:rPr lang="en-US" dirty="0" smtClean="0"/>
              <a:t>According to Friedman, governments should raise the money supply by a fixed amount each year</a:t>
            </a:r>
          </a:p>
          <a:p>
            <a:pPr lvl="1"/>
            <a:r>
              <a:rPr lang="en-US" dirty="0" smtClean="0"/>
              <a:t>This increase should be equal to the long-term growth rate of the economy (between 3-5%)</a:t>
            </a:r>
          </a:p>
          <a:p>
            <a:pPr lvl="0"/>
            <a:r>
              <a:rPr lang="en-US" dirty="0" smtClean="0"/>
              <a:t>Too much money in circulation causes inflation, too little money reduces investment and employment levels</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Contemporary Scene</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Some of you are probably beginning to wonder if economic problems can ever really be solved. </a:t>
            </a:r>
            <a:endParaRPr lang="en-US" sz="2800" dirty="0" smtClean="0"/>
          </a:p>
          <a:p>
            <a:pPr lvl="1"/>
            <a:r>
              <a:rPr lang="en-US" sz="2162" dirty="0" smtClean="0"/>
              <a:t>Some problems keep reappearing in cycles, and each reappearance makes them seem more complex and difficult to address</a:t>
            </a:r>
          </a:p>
          <a:p>
            <a:pPr lvl="1"/>
            <a:r>
              <a:rPr lang="en-US" sz="2162" dirty="0" smtClean="0"/>
              <a:t>At the same time, some new problems appear to be direct results of theories and strategies intended to fix earlier problems</a:t>
            </a:r>
          </a:p>
          <a:p>
            <a:pPr lvl="0"/>
            <a:r>
              <a:rPr lang="en-US" dirty="0" smtClean="0"/>
              <a:t>The concept of trade-offs appears to be one of the key concepts in the development of economic theory</a:t>
            </a:r>
          </a:p>
          <a:p>
            <a:pPr lvl="1"/>
            <a:r>
              <a:rPr lang="en-US" dirty="0" smtClean="0"/>
              <a:t>It seems we can address one problem only at the expense of exaggerating something else</a:t>
            </a:r>
            <a:endParaRPr lang="en-US" sz="2600" dirty="0" smtClean="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Ladies?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The public and political world from 1750-1950 was a male-dominated one, quite probably to the detriment of science</a:t>
            </a:r>
          </a:p>
          <a:p>
            <a:pPr lvl="0"/>
            <a:r>
              <a:rPr lang="en-US" dirty="0" smtClean="0"/>
              <a:t>In Canada today, many leading economists are women, and their contributions to the ongoing advancements of economic thought have been both significant and refreshing</a:t>
            </a:r>
            <a:endParaRPr lang="en-US" sz="2800" dirty="0" smtClean="0"/>
          </a:p>
          <a:p>
            <a:pPr lvl="0"/>
            <a:r>
              <a:rPr lang="en-US" dirty="0" smtClean="0"/>
              <a:t>Canadian economists who have made important contributions include:</a:t>
            </a:r>
            <a:endParaRPr lang="en-US" sz="2800" dirty="0" smtClean="0"/>
          </a:p>
          <a:p>
            <a:pPr lvl="1"/>
            <a:r>
              <a:rPr lang="en-US" sz="2118" dirty="0" err="1" smtClean="0"/>
              <a:t>Nuala</a:t>
            </a:r>
            <a:r>
              <a:rPr lang="en-US" sz="2118" dirty="0" smtClean="0"/>
              <a:t> Beck</a:t>
            </a:r>
          </a:p>
          <a:p>
            <a:pPr lvl="1"/>
            <a:r>
              <a:rPr lang="en-US" sz="2118" dirty="0" smtClean="0"/>
              <a:t>Dian Cohen</a:t>
            </a:r>
          </a:p>
          <a:p>
            <a:pPr lvl="1"/>
            <a:r>
              <a:rPr lang="en-US" sz="2118" dirty="0" smtClean="0"/>
              <a:t>Sherry Cooper</a:t>
            </a:r>
          </a:p>
          <a:p>
            <a:pPr lvl="1"/>
            <a:r>
              <a:rPr lang="en-US" sz="2118" dirty="0" smtClean="0"/>
              <a:t>Judith Maxwell</a:t>
            </a:r>
          </a:p>
          <a:p>
            <a:pPr lvl="1"/>
            <a:r>
              <a:rPr lang="en-US" sz="2118" dirty="0" smtClean="0"/>
              <a:t>Sylvia </a:t>
            </a:r>
            <a:r>
              <a:rPr lang="en-US" sz="2118" dirty="0" err="1" smtClean="0"/>
              <a:t>Ostry</a:t>
            </a:r>
            <a:endParaRPr lang="en-US" sz="2118"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p:txBody>
          <a:bodyPr>
            <a:normAutofit fontScale="77500" lnSpcReduction="20000"/>
          </a:bodyPr>
          <a:lstStyle/>
          <a:p>
            <a:r>
              <a:rPr lang="en-US" sz="2600" dirty="0" smtClean="0"/>
              <a:t>Physiocrats believed that if unchangeable laws govern the physical world, then they also govern human </a:t>
            </a:r>
            <a:r>
              <a:rPr lang="en-US" sz="2600" dirty="0" err="1" smtClean="0"/>
              <a:t>behaviour</a:t>
            </a:r>
            <a:r>
              <a:rPr lang="en-US" sz="2600" dirty="0" smtClean="0"/>
              <a:t>, and therefore the social, economic, and political worlds</a:t>
            </a:r>
          </a:p>
          <a:p>
            <a:r>
              <a:rPr lang="en-US" sz="2600" dirty="0" smtClean="0"/>
              <a:t>Since people naturally tend to serve their own interests and acquire wealth, the pursuit of self-interest would ultimately benefit all individuals if they were left alone to create more wealth</a:t>
            </a:r>
          </a:p>
          <a:p>
            <a:r>
              <a:rPr lang="en-US" sz="2600" dirty="0" smtClean="0"/>
              <a:t>This doctrine of non-interference became known by the French term </a:t>
            </a:r>
            <a:r>
              <a:rPr lang="en-US" sz="2600" b="1" dirty="0" smtClean="0"/>
              <a:t>laissez-faire</a:t>
            </a:r>
            <a:r>
              <a:rPr lang="en-US" sz="2600" dirty="0" smtClean="0"/>
              <a:t>, which means literally “leave to do”, or leave things alone so that matters can work out naturally</a:t>
            </a:r>
            <a:endParaRPr lang="en-US" sz="3000" dirty="0" smtClean="0"/>
          </a:p>
          <a:p>
            <a:pPr lvl="0"/>
            <a:r>
              <a:rPr lang="en-US" dirty="0" smtClean="0"/>
              <a:t>While travelling, Smith began work on his novel “The Wealth of Nations” which took him 12 years to complete.</a:t>
            </a:r>
            <a:endParaRPr lang="en-US" sz="2800"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Times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b="1" dirty="0" smtClean="0"/>
              <a:t>Mercantilism </a:t>
            </a:r>
            <a:r>
              <a:rPr lang="en-US" dirty="0" smtClean="0"/>
              <a:t>was the prevailing economic system</a:t>
            </a:r>
            <a:endParaRPr lang="en-US" sz="2800" dirty="0" smtClean="0"/>
          </a:p>
          <a:p>
            <a:pPr lvl="1"/>
            <a:r>
              <a:rPr lang="en-US" sz="2118" dirty="0" smtClean="0"/>
              <a:t>Emphasizes state control of trade, with the goal of exporting as many goods as possible and importing as few foreign goods as possible</a:t>
            </a:r>
          </a:p>
          <a:p>
            <a:pPr lvl="1"/>
            <a:r>
              <a:rPr lang="en-US" sz="2118" dirty="0" smtClean="0"/>
              <a:t>Gold and silver from abroad is flowing into the country and increasing the “real wealth” of the nation.</a:t>
            </a:r>
          </a:p>
          <a:p>
            <a:r>
              <a:rPr lang="en-US" sz="2353" dirty="0" smtClean="0"/>
              <a:t>To limit the import of foreign goods, the government adopted a </a:t>
            </a:r>
            <a:r>
              <a:rPr lang="en-US" sz="2353" b="1" dirty="0" smtClean="0"/>
              <a:t>protectionist</a:t>
            </a:r>
            <a:r>
              <a:rPr lang="en-US" sz="2353" dirty="0" smtClean="0"/>
              <a:t> policy that involved </a:t>
            </a:r>
            <a:r>
              <a:rPr lang="en-US" sz="2353" b="1" dirty="0" smtClean="0"/>
              <a:t>tariffs</a:t>
            </a:r>
            <a:r>
              <a:rPr lang="en-US" sz="2353" dirty="0" smtClean="0"/>
              <a:t>, or strict taxes, on imported goods to make them more expensive than the goods produced in the country</a:t>
            </a:r>
          </a:p>
          <a:p>
            <a:pPr lvl="1"/>
            <a:r>
              <a:rPr lang="en-US" sz="2118" dirty="0" smtClean="0"/>
              <a:t>If more and more nations adopt this strategy, trade decreases and the prices of domestic goods increase.  This did not sit well with the general public</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Times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Laissez-faire philosophy argued for the replacement of state control with a reliance on natural laws to regulate the economy</a:t>
            </a:r>
          </a:p>
          <a:p>
            <a:pPr lvl="1"/>
            <a:r>
              <a:rPr lang="en-US" dirty="0" smtClean="0"/>
              <a:t>This idea contributed to the political ferment in France that led to the French Revolution</a:t>
            </a:r>
          </a:p>
          <a:p>
            <a:pPr lvl="0"/>
            <a:r>
              <a:rPr lang="en-US" dirty="0" smtClean="0"/>
              <a:t>The growing mood of rebellion in the American colonies was a direct reaction to the British government’s taxes and regulations</a:t>
            </a:r>
          </a:p>
          <a:p>
            <a:pPr lvl="1"/>
            <a:r>
              <a:rPr lang="en-US" dirty="0" smtClean="0"/>
              <a:t>This led to the American Revolution and the Declaration of Independence in 1776</a:t>
            </a:r>
          </a:p>
          <a:p>
            <a:pPr lvl="0"/>
            <a:r>
              <a:rPr lang="en-US" dirty="0" smtClean="0"/>
              <a:t>Many of Smith’s ideas developed in response to the rapid economic changes in Great Britain, which came to be know as the Industrial Revolution</a:t>
            </a:r>
          </a:p>
          <a:p>
            <a:pPr lvl="1"/>
            <a:r>
              <a:rPr lang="en-US" dirty="0" smtClean="0"/>
              <a:t>This period of technological innovation changed the economy from agricultural and rural to industrial and urban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that Advanced Economic Thought</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Self-interest</a:t>
            </a:r>
          </a:p>
          <a:p>
            <a:pPr lvl="0"/>
            <a:r>
              <a:rPr lang="en-US" dirty="0" smtClean="0"/>
              <a:t>Human beings are motivated primarily by </a:t>
            </a:r>
            <a:r>
              <a:rPr lang="en-US" b="1" dirty="0" smtClean="0"/>
              <a:t>self-interest</a:t>
            </a:r>
            <a:r>
              <a:rPr lang="en-US" dirty="0" smtClean="0"/>
              <a:t>, or the desire to better one’s condition in life</a:t>
            </a:r>
          </a:p>
          <a:p>
            <a:pPr lvl="0"/>
            <a:r>
              <a:rPr lang="en-US" dirty="0" smtClean="0"/>
              <a:t>Economic growth is stimulated by the motive of profit</a:t>
            </a:r>
          </a:p>
          <a:p>
            <a:pPr lvl="0"/>
            <a:r>
              <a:rPr lang="en-US" dirty="0" smtClean="0"/>
              <a:t>Must ensure that the desire for greater profits doesn’t overwhelm a producer’s sense of obligation to the rest of society</a:t>
            </a:r>
          </a:p>
          <a:p>
            <a:pPr lvl="1"/>
            <a:r>
              <a:rPr lang="en-US" dirty="0" smtClean="0"/>
              <a:t>There is competition between producers, none of whom can raise their prices too high without losing customers</a:t>
            </a:r>
          </a:p>
          <a:p>
            <a:pPr lvl="1"/>
            <a:r>
              <a:rPr lang="en-US" dirty="0" smtClean="0"/>
              <a:t>Government regulation is not necessary to control the economy because the forces of market competition will serve as an </a:t>
            </a:r>
            <a:r>
              <a:rPr lang="en-US" b="1" dirty="0" smtClean="0"/>
              <a:t>invisible hand</a:t>
            </a:r>
            <a:r>
              <a:rPr lang="en-US" dirty="0" smtClean="0"/>
              <a:t>, or a natural control</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151</TotalTime>
  <Words>4509</Words>
  <Application>Microsoft Office PowerPoint</Application>
  <PresentationFormat>On-screen Show (4:3)</PresentationFormat>
  <Paragraphs>313</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Brush Script MT</vt:lpstr>
      <vt:lpstr>Calisto MT</vt:lpstr>
      <vt:lpstr>Capital</vt:lpstr>
      <vt:lpstr>Unit 1: The Nature of Economics and the Economy</vt:lpstr>
      <vt:lpstr>Chapter 3: The Evolution of Economic Thought</vt:lpstr>
      <vt:lpstr>Changing the World</vt:lpstr>
      <vt:lpstr>Adam Smith (1723-1790): The Pioneer</vt:lpstr>
      <vt:lpstr>Biography</vt:lpstr>
      <vt:lpstr>Biography</vt:lpstr>
      <vt:lpstr>The Times</vt:lpstr>
      <vt:lpstr>The Times</vt:lpstr>
      <vt:lpstr>Ideas that Advanced Economic Thought</vt:lpstr>
      <vt:lpstr>Ideas that Advanced Economic Thought</vt:lpstr>
      <vt:lpstr>Ideas that Advanced Economic Thought</vt:lpstr>
      <vt:lpstr>Ideas that Advanced Economic Thought</vt:lpstr>
      <vt:lpstr>Thomas Robert Malthus (1766-1834): The Pessimist</vt:lpstr>
      <vt:lpstr>Biography</vt:lpstr>
      <vt:lpstr>The Times</vt:lpstr>
      <vt:lpstr>Ideas that Advanced Economic Thought</vt:lpstr>
      <vt:lpstr>Ideas that Advanced Economic Thought</vt:lpstr>
      <vt:lpstr>Ideas that Advanced Economic Thought</vt:lpstr>
      <vt:lpstr>Ideas that Advanced Economic Thought</vt:lpstr>
      <vt:lpstr>David Ricardo (1772-1823): The Industrial Politician</vt:lpstr>
      <vt:lpstr>Biography</vt:lpstr>
      <vt:lpstr>The Times</vt:lpstr>
      <vt:lpstr>The Times</vt:lpstr>
      <vt:lpstr>The Time</vt:lpstr>
      <vt:lpstr>Ideas that Advanced Economic Thought</vt:lpstr>
      <vt:lpstr>Ideas that Advanced Economic Thought</vt:lpstr>
      <vt:lpstr>Ideas that Advanced Economic Thought</vt:lpstr>
      <vt:lpstr>Karl Marx (1818-1883): The Communist</vt:lpstr>
      <vt:lpstr>Biography</vt:lpstr>
      <vt:lpstr>The Times</vt:lpstr>
      <vt:lpstr>Ideas that Advanced Economic Thought</vt:lpstr>
      <vt:lpstr>Ideas that Advanced Economic Thought</vt:lpstr>
      <vt:lpstr>Ideas that Advanced Economic Thought</vt:lpstr>
      <vt:lpstr>John Maynard Keynes (1883-1946): The Advisor</vt:lpstr>
      <vt:lpstr>Biography</vt:lpstr>
      <vt:lpstr>The Times</vt:lpstr>
      <vt:lpstr>Ideas that Advanced Economic Thought</vt:lpstr>
      <vt:lpstr>Ideas that Advanced Economic Thought</vt:lpstr>
      <vt:lpstr>Ideas that Advanced Economic Thought</vt:lpstr>
      <vt:lpstr>Ideas that Advanced Economic Thought</vt:lpstr>
      <vt:lpstr>John Kenneth Galbraith (1908-2006): The Liberal</vt:lpstr>
      <vt:lpstr>Biography</vt:lpstr>
      <vt:lpstr>The Times</vt:lpstr>
      <vt:lpstr>Ideas that Advanced Economic Thought</vt:lpstr>
      <vt:lpstr>Milton Friedman (1912-2006): The Conservative</vt:lpstr>
      <vt:lpstr>Biography</vt:lpstr>
      <vt:lpstr>The Times</vt:lpstr>
      <vt:lpstr>Ideas that Advanced Economic Thought</vt:lpstr>
      <vt:lpstr>Ideas that Advanced Economic Thought</vt:lpstr>
      <vt:lpstr>Ideas that Advanced Economic Thought</vt:lpstr>
      <vt:lpstr>The Contemporary Scene</vt:lpstr>
      <vt:lpstr>Where Are the Ladies?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The Nature of Economics and the Economy</dc:title>
  <dc:creator>Melanie Groves</dc:creator>
  <cp:lastModifiedBy>Brian</cp:lastModifiedBy>
  <cp:revision>8</cp:revision>
  <dcterms:created xsi:type="dcterms:W3CDTF">2014-02-17T23:41:20Z</dcterms:created>
  <dcterms:modified xsi:type="dcterms:W3CDTF">2016-05-06T18:06:38Z</dcterms:modified>
</cp:coreProperties>
</file>